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7" r:id="rId4"/>
    <p:sldId id="309" r:id="rId5"/>
    <p:sldId id="259" r:id="rId6"/>
    <p:sldId id="263" r:id="rId7"/>
    <p:sldId id="265" r:id="rId8"/>
    <p:sldId id="261" r:id="rId9"/>
    <p:sldId id="262" r:id="rId10"/>
    <p:sldId id="266" r:id="rId11"/>
    <p:sldId id="264" r:id="rId12"/>
    <p:sldId id="267" r:id="rId13"/>
    <p:sldId id="268" r:id="rId14"/>
    <p:sldId id="269" r:id="rId15"/>
    <p:sldId id="270" r:id="rId16"/>
    <p:sldId id="272" r:id="rId17"/>
    <p:sldId id="294" r:id="rId18"/>
    <p:sldId id="295" r:id="rId19"/>
    <p:sldId id="271" r:id="rId20"/>
    <p:sldId id="273" r:id="rId21"/>
    <p:sldId id="274" r:id="rId22"/>
    <p:sldId id="300" r:id="rId23"/>
    <p:sldId id="276" r:id="rId24"/>
    <p:sldId id="277" r:id="rId25"/>
    <p:sldId id="278" r:id="rId26"/>
    <p:sldId id="279" r:id="rId27"/>
    <p:sldId id="280" r:id="rId28"/>
    <p:sldId id="307" r:id="rId29"/>
    <p:sldId id="281" r:id="rId30"/>
    <p:sldId id="301" r:id="rId31"/>
    <p:sldId id="308" r:id="rId32"/>
    <p:sldId id="302" r:id="rId33"/>
    <p:sldId id="303" r:id="rId34"/>
    <p:sldId id="284" r:id="rId35"/>
    <p:sldId id="285" r:id="rId36"/>
    <p:sldId id="286" r:id="rId37"/>
    <p:sldId id="304" r:id="rId38"/>
    <p:sldId id="306" r:id="rId39"/>
    <p:sldId id="297" r:id="rId40"/>
    <p:sldId id="287" r:id="rId41"/>
    <p:sldId id="288" r:id="rId42"/>
    <p:sldId id="289" r:id="rId43"/>
    <p:sldId id="290" r:id="rId44"/>
    <p:sldId id="291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ning" initials="M" lastIdx="1" clrIdx="0">
    <p:extLst>
      <p:ext uri="{19B8F6BF-5375-455C-9EA6-DF929625EA0E}">
        <p15:presenceInfo xmlns:p15="http://schemas.microsoft.com/office/powerpoint/2012/main" userId="2ecc247501081c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9AE2B-842F-4646-9D30-067444BE2FB4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66B98-57A9-48BE-9D99-B24F351B14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3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93356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6777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121448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104526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33118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99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978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95904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70119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03402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65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00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06393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976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86481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01979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13896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393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4903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0062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1346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04874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pt-BR"/>
          </a:p>
        </p:txBody>
      </p:sp>
      <p:sp>
        <p:nvSpPr>
          <p:cNvPr id="66564" name="Espaço Reservado para Data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Capítulo 06b</a:t>
            </a:r>
          </a:p>
        </p:txBody>
      </p:sp>
      <p:sp>
        <p:nvSpPr>
          <p:cNvPr id="66565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C057DA2-065E-4E3B-B1A4-20EA95EE48E5}" type="slidenum">
              <a:rPr lang="pt-BR" altLang="pt-BR" smtClean="0"/>
              <a:pPr eaLnBrk="1" hangingPunct="1"/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90804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5634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083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252B-2F60-4D5B-886B-86CB2D0E0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40954-B914-48C4-BBC6-30514A433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4D4E0-D0EB-4248-92B9-2146E1CA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E89F1-F85E-4619-A7C3-CD3F94DB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D8131-2C7E-4A84-8B8A-78547270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14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95EF-6F64-479E-A629-21D337BD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73B63-967A-4AB9-9661-630F3156F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86F5C-D182-47B6-A875-37DC4D91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8A8DE-0B1D-4A38-820E-9C09E390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EFCDF-7B17-42FB-914F-CB1D973C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7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F5AC7-A7DA-428E-A392-ACD3CEE2C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98A9E-4AD5-4B82-93EC-0230D6599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3E097-83CD-426F-B4A8-DEEADBF0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B2CD1-3178-4401-84EB-FBC32607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1AFD1-E39F-4FF6-A6D1-9C55D31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4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67304A-1A33-4BA5-B2E9-F838F08E89F6}" type="datetimeFigureOut">
              <a:rPr lang="pt-BR"/>
              <a:pPr>
                <a:defRPr/>
              </a:pPr>
              <a:t>15/09/2020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3BDB59-AFB1-4A70-966C-51AE0B5FA5A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505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3EA4-D7A7-47A7-A72C-D163871C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E527-24C4-40AD-BFE8-E6CDB8E1A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F7E-456A-4DB9-A1AA-EEA654EC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BAAEE-4AC6-41B3-8607-81B55656F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71B3-0521-4572-8EE6-CB29C7E7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6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DE7A-981F-4ED0-A132-CB00C552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D1D7D-CD7A-4F5B-BD3B-5089BD8E3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4EB0E-3F36-4EEC-9C27-E360546C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C19C1-ABD7-4679-A3D2-CD3B83D8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4E8E0-A521-4CAB-8114-D33C8DBF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9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8AA5-4B0A-47BB-B72B-B854E6F6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02C7-0931-43FB-8D2C-8E145B810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50765-2005-4F7D-A841-4A4A031A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410FB-951E-49ED-AA4D-DC4A7517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D6E02-8F4D-45B8-AB1A-C0FCBC92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45C56-AB80-455E-A2E2-F680BFFB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6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F53E-EF20-42A1-8531-0750868A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3E7ED-45EC-4629-B101-9FFBF0AEE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3C2A9-B30B-4939-A9A0-5A8255C41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11490-C44E-45D6-847C-81A382FCF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69D1A-AA14-4F63-A564-144B66B624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4EC8A2-6EBE-40AE-9B80-48CB2B9D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8639B-93F3-41C3-9B63-70299603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C1DEE-56CF-426A-89A2-1D9BD535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8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2B54-9D05-466C-8477-D7C1EEB5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91456-3671-4CAC-B5B1-8C86082A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FD5C8-C25B-4A16-ABA9-014D0A79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03700-CCFC-4687-BD6E-69A3F1D9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2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C6442-4979-4FEC-9D6B-70C454C3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AAD33-81E7-4905-B270-BD753805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3EE2A-223A-49E1-A644-4DB0CF3B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6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C6BF-B56F-4FB7-B912-3CB7442A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84AC-9ACD-4CEC-83AE-A232389B8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45D3A-814B-4716-9459-2201037EF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394B9-8EB2-4F44-9618-0416D1BE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BE6C8-A7D7-43AE-8B84-87581574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71CBD-89DB-4AAE-9AC8-E3546F02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6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EF98-A5D2-4C3A-A515-51B61DD1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86C387-31F4-41A1-8E96-556DB820D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5A7E7-D241-47A3-ADA2-E8294AD98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E0564-9597-48F9-90CE-F39AE2F5A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AF4D8-A55A-4E02-9313-42BF1C05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7AB04-807E-4176-86E6-D6E66A02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1A864-685C-4363-B3FC-53DC8FEE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0A886-0D32-45D9-BD37-834B51AEE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F119-5F53-425A-AB7A-72BB24F65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4BC50-F70A-483E-818F-28CE97ABEA4C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9AC1-CC01-414D-A60E-68986EAC9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DF07C-FB35-44DC-BD4C-0BB7EC241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A5F8D-33CE-4C58-A102-F0398992CC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3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adcon.rn.gov.br/ACERVO/IGARN/DOC/DOC000000000029746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4">
            <a:extLst>
              <a:ext uri="{FF2B5EF4-FFF2-40B4-BE49-F238E27FC236}">
                <a16:creationId xmlns:a16="http://schemas.microsoft.com/office/drawing/2014/main" id="{310A7FDA-9C04-40C7-869B-4A063D0344A8}"/>
              </a:ext>
            </a:extLst>
          </p:cNvPr>
          <p:cNvSpPr txBox="1"/>
          <p:nvPr/>
        </p:nvSpPr>
        <p:spPr>
          <a:xfrm>
            <a:off x="173678" y="436554"/>
            <a:ext cx="853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latin typeface="Garamond" pitchFamily="18" charset="0"/>
            </a:endParaRPr>
          </a:p>
          <a:p>
            <a:endParaRPr lang="pt-BR" dirty="0">
              <a:latin typeface="Garamond" pitchFamily="18" charset="0"/>
            </a:endParaRPr>
          </a:p>
        </p:txBody>
      </p:sp>
      <p:pic>
        <p:nvPicPr>
          <p:cNvPr id="5" name="Imagem 2" descr="Logo_UFRN.png">
            <a:extLst>
              <a:ext uri="{FF2B5EF4-FFF2-40B4-BE49-F238E27FC236}">
                <a16:creationId xmlns:a16="http://schemas.microsoft.com/office/drawing/2014/main" id="{BC29CC67-3DAE-4D46-A6C3-75CF8822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0" t="8929" r="2499" b="28571"/>
          <a:stretch>
            <a:fillRect/>
          </a:stretch>
        </p:blipFill>
        <p:spPr>
          <a:xfrm>
            <a:off x="9803743" y="214226"/>
            <a:ext cx="2214579" cy="620083"/>
          </a:xfrm>
          <a:prstGeom prst="rect">
            <a:avLst/>
          </a:prstGeom>
        </p:spPr>
      </p:pic>
      <p:pic>
        <p:nvPicPr>
          <p:cNvPr id="7" name="Imagem 3" descr="Logo_horizontal.bmp">
            <a:extLst>
              <a:ext uri="{FF2B5EF4-FFF2-40B4-BE49-F238E27FC236}">
                <a16:creationId xmlns:a16="http://schemas.microsoft.com/office/drawing/2014/main" id="{FE941411-1CA9-422B-B438-8B2FBD0B758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419" t="12598" r="2419" b="14698"/>
          <a:stretch>
            <a:fillRect/>
          </a:stretch>
        </p:blipFill>
        <p:spPr>
          <a:xfrm>
            <a:off x="111617" y="278729"/>
            <a:ext cx="3277598" cy="721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F6EC5-F460-423A-B4F1-C4B5CBB3BD9C}"/>
              </a:ext>
            </a:extLst>
          </p:cNvPr>
          <p:cNvSpPr txBox="1"/>
          <p:nvPr/>
        </p:nvSpPr>
        <p:spPr>
          <a:xfrm>
            <a:off x="2780990" y="1452763"/>
            <a:ext cx="6630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HIDROLOGIA GERAL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32856-BCBF-4BD7-8E5A-385107AF2671}"/>
              </a:ext>
            </a:extLst>
          </p:cNvPr>
          <p:cNvSpPr txBox="1"/>
          <p:nvPr/>
        </p:nvSpPr>
        <p:spPr>
          <a:xfrm>
            <a:off x="4691609" y="4813480"/>
            <a:ext cx="28087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Hermínio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Sabino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Manejo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Solo 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Água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Jonathan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Mota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Orientador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EDA56-4806-4938-8A1F-D1BAB596E300}"/>
              </a:ext>
            </a:extLst>
          </p:cNvPr>
          <p:cNvSpPr txBox="1"/>
          <p:nvPr/>
        </p:nvSpPr>
        <p:spPr>
          <a:xfrm>
            <a:off x="2780990" y="3333072"/>
            <a:ext cx="6630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Delimitaçao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Bacia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Hidrográfica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8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7B2184B6-E3F0-4C0E-A6BE-2517915E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3876835"/>
            <a:ext cx="5089519" cy="285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6B6E8-376E-4045-8B9C-B441C9FE0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45" y="3896010"/>
            <a:ext cx="3423970" cy="283718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9A05FEB-2FC2-47B4-BA71-9ED84FE43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63" y="1245265"/>
            <a:ext cx="3675913" cy="236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AAA7E-0B7B-49D3-90E0-F55CE995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14" y="1009409"/>
            <a:ext cx="3004140" cy="241959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00F857F-F701-4DAC-9EB2-5A408A8C2769}"/>
              </a:ext>
            </a:extLst>
          </p:cNvPr>
          <p:cNvSpPr txBox="1">
            <a:spLocks noChangeArrowheads="1"/>
          </p:cNvSpPr>
          <p:nvPr/>
        </p:nvSpPr>
        <p:spPr>
          <a:xfrm>
            <a:off x="741363" y="108596"/>
            <a:ext cx="2645781" cy="126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Automática</a:t>
            </a:r>
            <a:endParaRPr lang="en-GB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8427A6F-2E60-4D59-B1C1-03F3266F4F36}"/>
              </a:ext>
            </a:extLst>
          </p:cNvPr>
          <p:cNvSpPr txBox="1">
            <a:spLocks noChangeArrowheads="1"/>
          </p:cNvSpPr>
          <p:nvPr/>
        </p:nvSpPr>
        <p:spPr>
          <a:xfrm>
            <a:off x="7719566" y="124802"/>
            <a:ext cx="2645781" cy="126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7044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A5D36889-4024-4874-AC72-E229C9DC9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282" y="644999"/>
            <a:ext cx="97879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altLang="pt-BR" sz="2800" dirty="0"/>
              <a:t>“Bacias com mesma área podem responder de maneiras distintas”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EBA77-E5D0-4E00-8B3C-EB4044E8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r="6561" b="5396"/>
          <a:stretch>
            <a:fillRect/>
          </a:stretch>
        </p:blipFill>
        <p:spPr>
          <a:xfrm>
            <a:off x="2338052" y="2110047"/>
            <a:ext cx="7754479" cy="3579734"/>
          </a:xfrm>
          <a:prstGeom prst="rect">
            <a:avLst/>
          </a:prstGeom>
          <a:solidFill>
            <a:schemeClr val="bg1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6FAE6C71-FC5E-4D66-8FD5-1187AD48F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468" y="5951391"/>
            <a:ext cx="79930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isso é possível?</a:t>
            </a:r>
          </a:p>
        </p:txBody>
      </p:sp>
    </p:spTree>
    <p:extLst>
      <p:ext uri="{BB962C8B-B14F-4D97-AF65-F5344CB8AC3E}">
        <p14:creationId xmlns:p14="http://schemas.microsoft.com/office/powerpoint/2010/main" val="1585935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14A0D1B-C175-4F79-AB14-05938F53F6E2}"/>
              </a:ext>
            </a:extLst>
          </p:cNvPr>
          <p:cNvSpPr txBox="1">
            <a:spLocks noChangeArrowheads="1"/>
          </p:cNvSpPr>
          <p:nvPr/>
        </p:nvSpPr>
        <p:spPr>
          <a:xfrm>
            <a:off x="741363" y="108596"/>
            <a:ext cx="8609012" cy="126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Físicas</a:t>
            </a:r>
            <a:endParaRPr lang="en-GB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9">
            <a:extLst>
              <a:ext uri="{FF2B5EF4-FFF2-40B4-BE49-F238E27FC236}">
                <a16:creationId xmlns:a16="http://schemas.microsoft.com/office/drawing/2014/main" id="{541ADB35-1AD9-4957-B6AF-A758415B5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924" y="1858963"/>
            <a:ext cx="461538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Comprimento da bacia </a:t>
            </a:r>
          </a:p>
          <a:p>
            <a:pPr eaLnBrk="1" hangingPunct="1"/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Comprimento do rio principal (L)</a:t>
            </a:r>
          </a:p>
          <a:p>
            <a:pPr eaLnBrk="1" hangingPunct="1">
              <a:buFont typeface="Wingdings" pitchFamily="2" charset="2"/>
              <a:buChar char="§"/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Perímetro da bacia (P)</a:t>
            </a:r>
          </a:p>
        </p:txBody>
      </p:sp>
      <p:grpSp>
        <p:nvGrpSpPr>
          <p:cNvPr id="7" name="Grupo 13">
            <a:extLst>
              <a:ext uri="{FF2B5EF4-FFF2-40B4-BE49-F238E27FC236}">
                <a16:creationId xmlns:a16="http://schemas.microsoft.com/office/drawing/2014/main" id="{F19215CB-1465-4A23-9A7A-045783F94D87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1709738"/>
            <a:ext cx="3897312" cy="4659312"/>
            <a:chOff x="900113" y="1844675"/>
            <a:chExt cx="3897916" cy="4660087"/>
          </a:xfrm>
        </p:grpSpPr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C6FE3C29-A2DA-4EAE-8013-3496BECF003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8815">
              <a:off x="1362075" y="5678488"/>
              <a:ext cx="84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AF748C28-FEAF-4450-A4BD-8EBD69162638}"/>
                </a:ext>
              </a:extLst>
            </p:cNvPr>
            <p:cNvGrpSpPr>
              <a:grpSpLocks/>
            </p:cNvGrpSpPr>
            <p:nvPr/>
          </p:nvGrpSpPr>
          <p:grpSpPr bwMode="auto">
            <a:xfrm rot="1908815">
              <a:off x="900113" y="1844675"/>
              <a:ext cx="3024187" cy="4176713"/>
              <a:chOff x="1837" y="1389"/>
              <a:chExt cx="3220" cy="2631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FF77F0D9-1931-4525-8678-FEEB6E585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389"/>
                <a:ext cx="3220" cy="2631"/>
              </a:xfrm>
              <a:custGeom>
                <a:avLst/>
                <a:gdLst>
                  <a:gd name="T0" fmla="*/ 1542 w 3220"/>
                  <a:gd name="T1" fmla="*/ 2495 h 2631"/>
                  <a:gd name="T2" fmla="*/ 1270 w 3220"/>
                  <a:gd name="T3" fmla="*/ 2223 h 2631"/>
                  <a:gd name="T4" fmla="*/ 725 w 3220"/>
                  <a:gd name="T5" fmla="*/ 2177 h 2631"/>
                  <a:gd name="T6" fmla="*/ 544 w 3220"/>
                  <a:gd name="T7" fmla="*/ 1950 h 2631"/>
                  <a:gd name="T8" fmla="*/ 453 w 3220"/>
                  <a:gd name="T9" fmla="*/ 1724 h 2631"/>
                  <a:gd name="T10" fmla="*/ 317 w 3220"/>
                  <a:gd name="T11" fmla="*/ 1633 h 2631"/>
                  <a:gd name="T12" fmla="*/ 90 w 3220"/>
                  <a:gd name="T13" fmla="*/ 1451 h 2631"/>
                  <a:gd name="T14" fmla="*/ 45 w 3220"/>
                  <a:gd name="T15" fmla="*/ 1225 h 2631"/>
                  <a:gd name="T16" fmla="*/ 227 w 3220"/>
                  <a:gd name="T17" fmla="*/ 1043 h 2631"/>
                  <a:gd name="T18" fmla="*/ 363 w 3220"/>
                  <a:gd name="T19" fmla="*/ 907 h 2631"/>
                  <a:gd name="T20" fmla="*/ 453 w 3220"/>
                  <a:gd name="T21" fmla="*/ 590 h 2631"/>
                  <a:gd name="T22" fmla="*/ 499 w 3220"/>
                  <a:gd name="T23" fmla="*/ 453 h 2631"/>
                  <a:gd name="T24" fmla="*/ 816 w 3220"/>
                  <a:gd name="T25" fmla="*/ 317 h 2631"/>
                  <a:gd name="T26" fmla="*/ 952 w 3220"/>
                  <a:gd name="T27" fmla="*/ 91 h 2631"/>
                  <a:gd name="T28" fmla="*/ 1315 w 3220"/>
                  <a:gd name="T29" fmla="*/ 45 h 2631"/>
                  <a:gd name="T30" fmla="*/ 1542 w 3220"/>
                  <a:gd name="T31" fmla="*/ 45 h 2631"/>
                  <a:gd name="T32" fmla="*/ 1996 w 3220"/>
                  <a:gd name="T33" fmla="*/ 0 h 2631"/>
                  <a:gd name="T34" fmla="*/ 2086 w 3220"/>
                  <a:gd name="T35" fmla="*/ 317 h 2631"/>
                  <a:gd name="T36" fmla="*/ 2313 w 3220"/>
                  <a:gd name="T37" fmla="*/ 453 h 2631"/>
                  <a:gd name="T38" fmla="*/ 2358 w 3220"/>
                  <a:gd name="T39" fmla="*/ 680 h 2631"/>
                  <a:gd name="T40" fmla="*/ 2857 w 3220"/>
                  <a:gd name="T41" fmla="*/ 907 h 2631"/>
                  <a:gd name="T42" fmla="*/ 3084 w 3220"/>
                  <a:gd name="T43" fmla="*/ 1134 h 2631"/>
                  <a:gd name="T44" fmla="*/ 3220 w 3220"/>
                  <a:gd name="T45" fmla="*/ 1315 h 2631"/>
                  <a:gd name="T46" fmla="*/ 3220 w 3220"/>
                  <a:gd name="T47" fmla="*/ 1587 h 2631"/>
                  <a:gd name="T48" fmla="*/ 3039 w 3220"/>
                  <a:gd name="T49" fmla="*/ 1769 h 2631"/>
                  <a:gd name="T50" fmla="*/ 3039 w 3220"/>
                  <a:gd name="T51" fmla="*/ 1996 h 2631"/>
                  <a:gd name="T52" fmla="*/ 2767 w 3220"/>
                  <a:gd name="T53" fmla="*/ 1996 h 2631"/>
                  <a:gd name="T54" fmla="*/ 2540 w 3220"/>
                  <a:gd name="T55" fmla="*/ 2359 h 2631"/>
                  <a:gd name="T56" fmla="*/ 2222 w 3220"/>
                  <a:gd name="T57" fmla="*/ 2449 h 2631"/>
                  <a:gd name="T58" fmla="*/ 2041 w 3220"/>
                  <a:gd name="T59" fmla="*/ 2495 h 2631"/>
                  <a:gd name="T60" fmla="*/ 1905 w 3220"/>
                  <a:gd name="T61" fmla="*/ 2631 h 2631"/>
                  <a:gd name="T62" fmla="*/ 1723 w 3220"/>
                  <a:gd name="T63" fmla="*/ 2585 h 263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220"/>
                  <a:gd name="T97" fmla="*/ 0 h 2631"/>
                  <a:gd name="T98" fmla="*/ 3220 w 3220"/>
                  <a:gd name="T99" fmla="*/ 2631 h 263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220" h="2631">
                    <a:moveTo>
                      <a:pt x="1633" y="2585"/>
                    </a:moveTo>
                    <a:lnTo>
                      <a:pt x="1542" y="2495"/>
                    </a:lnTo>
                    <a:lnTo>
                      <a:pt x="1406" y="2495"/>
                    </a:lnTo>
                    <a:lnTo>
                      <a:pt x="1270" y="2223"/>
                    </a:lnTo>
                    <a:lnTo>
                      <a:pt x="1134" y="2359"/>
                    </a:lnTo>
                    <a:lnTo>
                      <a:pt x="725" y="2177"/>
                    </a:lnTo>
                    <a:lnTo>
                      <a:pt x="680" y="1996"/>
                    </a:lnTo>
                    <a:lnTo>
                      <a:pt x="544" y="1950"/>
                    </a:lnTo>
                    <a:lnTo>
                      <a:pt x="544" y="1814"/>
                    </a:lnTo>
                    <a:lnTo>
                      <a:pt x="453" y="1724"/>
                    </a:lnTo>
                    <a:lnTo>
                      <a:pt x="363" y="1724"/>
                    </a:lnTo>
                    <a:lnTo>
                      <a:pt x="317" y="1633"/>
                    </a:lnTo>
                    <a:lnTo>
                      <a:pt x="272" y="1542"/>
                    </a:lnTo>
                    <a:lnTo>
                      <a:pt x="90" y="1451"/>
                    </a:lnTo>
                    <a:lnTo>
                      <a:pt x="0" y="1270"/>
                    </a:lnTo>
                    <a:lnTo>
                      <a:pt x="45" y="1225"/>
                    </a:lnTo>
                    <a:lnTo>
                      <a:pt x="136" y="1089"/>
                    </a:lnTo>
                    <a:lnTo>
                      <a:pt x="227" y="1043"/>
                    </a:lnTo>
                    <a:lnTo>
                      <a:pt x="363" y="998"/>
                    </a:lnTo>
                    <a:lnTo>
                      <a:pt x="363" y="907"/>
                    </a:lnTo>
                    <a:lnTo>
                      <a:pt x="453" y="771"/>
                    </a:lnTo>
                    <a:lnTo>
                      <a:pt x="453" y="590"/>
                    </a:lnTo>
                    <a:lnTo>
                      <a:pt x="408" y="544"/>
                    </a:lnTo>
                    <a:lnTo>
                      <a:pt x="499" y="453"/>
                    </a:lnTo>
                    <a:lnTo>
                      <a:pt x="635" y="317"/>
                    </a:lnTo>
                    <a:lnTo>
                      <a:pt x="816" y="317"/>
                    </a:lnTo>
                    <a:lnTo>
                      <a:pt x="771" y="181"/>
                    </a:lnTo>
                    <a:lnTo>
                      <a:pt x="952" y="91"/>
                    </a:lnTo>
                    <a:lnTo>
                      <a:pt x="1134" y="136"/>
                    </a:lnTo>
                    <a:lnTo>
                      <a:pt x="1315" y="45"/>
                    </a:lnTo>
                    <a:lnTo>
                      <a:pt x="1451" y="0"/>
                    </a:lnTo>
                    <a:lnTo>
                      <a:pt x="1542" y="45"/>
                    </a:lnTo>
                    <a:lnTo>
                      <a:pt x="1814" y="45"/>
                    </a:lnTo>
                    <a:lnTo>
                      <a:pt x="1996" y="0"/>
                    </a:lnTo>
                    <a:lnTo>
                      <a:pt x="2086" y="136"/>
                    </a:lnTo>
                    <a:lnTo>
                      <a:pt x="2086" y="317"/>
                    </a:lnTo>
                    <a:lnTo>
                      <a:pt x="2222" y="408"/>
                    </a:lnTo>
                    <a:lnTo>
                      <a:pt x="2313" y="453"/>
                    </a:lnTo>
                    <a:lnTo>
                      <a:pt x="2222" y="544"/>
                    </a:lnTo>
                    <a:lnTo>
                      <a:pt x="2358" y="680"/>
                    </a:lnTo>
                    <a:lnTo>
                      <a:pt x="2676" y="726"/>
                    </a:lnTo>
                    <a:lnTo>
                      <a:pt x="2857" y="907"/>
                    </a:lnTo>
                    <a:lnTo>
                      <a:pt x="2857" y="998"/>
                    </a:lnTo>
                    <a:lnTo>
                      <a:pt x="3084" y="1134"/>
                    </a:lnTo>
                    <a:lnTo>
                      <a:pt x="3084" y="1270"/>
                    </a:lnTo>
                    <a:lnTo>
                      <a:pt x="3220" y="1315"/>
                    </a:lnTo>
                    <a:lnTo>
                      <a:pt x="3220" y="1451"/>
                    </a:lnTo>
                    <a:lnTo>
                      <a:pt x="3220" y="1587"/>
                    </a:lnTo>
                    <a:lnTo>
                      <a:pt x="3039" y="1678"/>
                    </a:lnTo>
                    <a:lnTo>
                      <a:pt x="3039" y="1769"/>
                    </a:lnTo>
                    <a:lnTo>
                      <a:pt x="3039" y="1905"/>
                    </a:lnTo>
                    <a:lnTo>
                      <a:pt x="3039" y="1996"/>
                    </a:lnTo>
                    <a:lnTo>
                      <a:pt x="2857" y="1996"/>
                    </a:lnTo>
                    <a:lnTo>
                      <a:pt x="2767" y="1996"/>
                    </a:lnTo>
                    <a:lnTo>
                      <a:pt x="2585" y="2086"/>
                    </a:lnTo>
                    <a:lnTo>
                      <a:pt x="2540" y="2359"/>
                    </a:lnTo>
                    <a:lnTo>
                      <a:pt x="2313" y="2359"/>
                    </a:lnTo>
                    <a:lnTo>
                      <a:pt x="2222" y="2449"/>
                    </a:lnTo>
                    <a:lnTo>
                      <a:pt x="2086" y="2404"/>
                    </a:lnTo>
                    <a:lnTo>
                      <a:pt x="2041" y="2495"/>
                    </a:lnTo>
                    <a:lnTo>
                      <a:pt x="1996" y="2585"/>
                    </a:lnTo>
                    <a:lnTo>
                      <a:pt x="1905" y="2631"/>
                    </a:lnTo>
                    <a:lnTo>
                      <a:pt x="1859" y="2540"/>
                    </a:lnTo>
                    <a:lnTo>
                      <a:pt x="1723" y="258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pt-BR"/>
              </a:p>
            </p:txBody>
          </p:sp>
          <p:sp>
            <p:nvSpPr>
              <p:cNvPr id="21" name="Line 8">
                <a:extLst>
                  <a:ext uri="{FF2B5EF4-FFF2-40B4-BE49-F238E27FC236}">
                    <a16:creationId xmlns:a16="http://schemas.microsoft.com/office/drawing/2014/main" id="{C479E329-0A64-4667-9123-FB8B081DC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70" y="3974"/>
                <a:ext cx="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896977A-586B-4CD3-8E00-292B380602FA}"/>
                </a:ext>
              </a:extLst>
            </p:cNvPr>
            <p:cNvSpPr>
              <a:spLocks/>
            </p:cNvSpPr>
            <p:nvPr/>
          </p:nvSpPr>
          <p:spPr bwMode="auto">
            <a:xfrm rot="1908815">
              <a:off x="2579688" y="2019300"/>
              <a:ext cx="269875" cy="2965450"/>
            </a:xfrm>
            <a:custGeom>
              <a:avLst/>
              <a:gdLst>
                <a:gd name="T0" fmla="*/ 2147483647 w 287"/>
                <a:gd name="T1" fmla="*/ 0 h 1868"/>
                <a:gd name="T2" fmla="*/ 2147483647 w 287"/>
                <a:gd name="T3" fmla="*/ 2147483647 h 1868"/>
                <a:gd name="T4" fmla="*/ 2147483647 w 287"/>
                <a:gd name="T5" fmla="*/ 2147483647 h 1868"/>
                <a:gd name="T6" fmla="*/ 2147483647 w 287"/>
                <a:gd name="T7" fmla="*/ 2147483647 h 1868"/>
                <a:gd name="T8" fmla="*/ 2147483647 w 287"/>
                <a:gd name="T9" fmla="*/ 2147483647 h 1868"/>
                <a:gd name="T10" fmla="*/ 2147483647 w 287"/>
                <a:gd name="T11" fmla="*/ 2147483647 h 1868"/>
                <a:gd name="T12" fmla="*/ 2147483647 w 287"/>
                <a:gd name="T13" fmla="*/ 2147483647 h 1868"/>
                <a:gd name="T14" fmla="*/ 2147483647 w 287"/>
                <a:gd name="T15" fmla="*/ 2147483647 h 1868"/>
                <a:gd name="T16" fmla="*/ 2147483647 w 287"/>
                <a:gd name="T17" fmla="*/ 2147483647 h 1868"/>
                <a:gd name="T18" fmla="*/ 2147483647 w 287"/>
                <a:gd name="T19" fmla="*/ 2147483647 h 1868"/>
                <a:gd name="T20" fmla="*/ 2147483647 w 287"/>
                <a:gd name="T21" fmla="*/ 2147483647 h 1868"/>
                <a:gd name="T22" fmla="*/ 2147483647 w 287"/>
                <a:gd name="T23" fmla="*/ 2147483647 h 1868"/>
                <a:gd name="T24" fmla="*/ 2147483647 w 287"/>
                <a:gd name="T25" fmla="*/ 2147483647 h 1868"/>
                <a:gd name="T26" fmla="*/ 2147483647 w 287"/>
                <a:gd name="T27" fmla="*/ 2147483647 h 1868"/>
                <a:gd name="T28" fmla="*/ 2147483647 w 287"/>
                <a:gd name="T29" fmla="*/ 2147483647 h 1868"/>
                <a:gd name="T30" fmla="*/ 2147483647 w 287"/>
                <a:gd name="T31" fmla="*/ 2147483647 h 1868"/>
                <a:gd name="T32" fmla="*/ 2147483647 w 287"/>
                <a:gd name="T33" fmla="*/ 2147483647 h 1868"/>
                <a:gd name="T34" fmla="*/ 2147483647 w 287"/>
                <a:gd name="T35" fmla="*/ 2147483647 h 1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7"/>
                <a:gd name="T55" fmla="*/ 0 h 1868"/>
                <a:gd name="T56" fmla="*/ 287 w 287"/>
                <a:gd name="T57" fmla="*/ 1868 h 1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7" h="1868">
                  <a:moveTo>
                    <a:pt x="268" y="0"/>
                  </a:moveTo>
                  <a:cubicBezTo>
                    <a:pt x="221" y="16"/>
                    <a:pt x="244" y="23"/>
                    <a:pt x="225" y="61"/>
                  </a:cubicBezTo>
                  <a:cubicBezTo>
                    <a:pt x="216" y="80"/>
                    <a:pt x="204" y="90"/>
                    <a:pt x="190" y="105"/>
                  </a:cubicBezTo>
                  <a:cubicBezTo>
                    <a:pt x="175" y="150"/>
                    <a:pt x="158" y="177"/>
                    <a:pt x="137" y="218"/>
                  </a:cubicBezTo>
                  <a:cubicBezTo>
                    <a:pt x="140" y="273"/>
                    <a:pt x="138" y="329"/>
                    <a:pt x="146" y="384"/>
                  </a:cubicBezTo>
                  <a:cubicBezTo>
                    <a:pt x="149" y="406"/>
                    <a:pt x="164" y="424"/>
                    <a:pt x="172" y="445"/>
                  </a:cubicBezTo>
                  <a:cubicBezTo>
                    <a:pt x="196" y="506"/>
                    <a:pt x="213" y="574"/>
                    <a:pt x="251" y="628"/>
                  </a:cubicBezTo>
                  <a:cubicBezTo>
                    <a:pt x="267" y="677"/>
                    <a:pt x="287" y="726"/>
                    <a:pt x="242" y="768"/>
                  </a:cubicBezTo>
                  <a:cubicBezTo>
                    <a:pt x="229" y="819"/>
                    <a:pt x="199" y="848"/>
                    <a:pt x="172" y="890"/>
                  </a:cubicBezTo>
                  <a:cubicBezTo>
                    <a:pt x="148" y="927"/>
                    <a:pt x="127" y="966"/>
                    <a:pt x="103" y="1004"/>
                  </a:cubicBezTo>
                  <a:cubicBezTo>
                    <a:pt x="94" y="1018"/>
                    <a:pt x="47" y="1072"/>
                    <a:pt x="33" y="1100"/>
                  </a:cubicBezTo>
                  <a:cubicBezTo>
                    <a:pt x="0" y="1167"/>
                    <a:pt x="52" y="1083"/>
                    <a:pt x="7" y="1152"/>
                  </a:cubicBezTo>
                  <a:cubicBezTo>
                    <a:pt x="10" y="1184"/>
                    <a:pt x="11" y="1216"/>
                    <a:pt x="15" y="1248"/>
                  </a:cubicBezTo>
                  <a:cubicBezTo>
                    <a:pt x="22" y="1301"/>
                    <a:pt x="84" y="1345"/>
                    <a:pt x="111" y="1388"/>
                  </a:cubicBezTo>
                  <a:cubicBezTo>
                    <a:pt x="114" y="1400"/>
                    <a:pt x="114" y="1413"/>
                    <a:pt x="120" y="1423"/>
                  </a:cubicBezTo>
                  <a:cubicBezTo>
                    <a:pt x="126" y="1434"/>
                    <a:pt x="145" y="1437"/>
                    <a:pt x="146" y="1449"/>
                  </a:cubicBezTo>
                  <a:cubicBezTo>
                    <a:pt x="151" y="1557"/>
                    <a:pt x="142" y="1664"/>
                    <a:pt x="137" y="1772"/>
                  </a:cubicBezTo>
                  <a:cubicBezTo>
                    <a:pt x="136" y="1798"/>
                    <a:pt x="121" y="1868"/>
                    <a:pt x="85" y="1868"/>
                  </a:cubicBezTo>
                </a:path>
              </a:pathLst>
            </a:custGeom>
            <a:noFill/>
            <a:ln w="28575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DC8856-F5C5-4B5E-B0F9-35605AE9FAF0}"/>
                </a:ext>
              </a:extLst>
            </p:cNvPr>
            <p:cNvSpPr>
              <a:spLocks/>
            </p:cNvSpPr>
            <p:nvPr/>
          </p:nvSpPr>
          <p:spPr bwMode="auto">
            <a:xfrm rot="1908815">
              <a:off x="1633538" y="3503613"/>
              <a:ext cx="549275" cy="1066800"/>
            </a:xfrm>
            <a:custGeom>
              <a:avLst/>
              <a:gdLst>
                <a:gd name="T0" fmla="*/ 2147483647 w 585"/>
                <a:gd name="T1" fmla="*/ 0 h 672"/>
                <a:gd name="T2" fmla="*/ 2147483647 w 585"/>
                <a:gd name="T3" fmla="*/ 2147483647 h 672"/>
                <a:gd name="T4" fmla="*/ 2147483647 w 585"/>
                <a:gd name="T5" fmla="*/ 2147483647 h 672"/>
                <a:gd name="T6" fmla="*/ 2147483647 w 585"/>
                <a:gd name="T7" fmla="*/ 2147483647 h 672"/>
                <a:gd name="T8" fmla="*/ 2147483647 w 585"/>
                <a:gd name="T9" fmla="*/ 2147483647 h 672"/>
                <a:gd name="T10" fmla="*/ 2147483647 w 585"/>
                <a:gd name="T11" fmla="*/ 2147483647 h 672"/>
                <a:gd name="T12" fmla="*/ 2147483647 w 585"/>
                <a:gd name="T13" fmla="*/ 2147483647 h 672"/>
                <a:gd name="T14" fmla="*/ 2147483647 w 585"/>
                <a:gd name="T15" fmla="*/ 2147483647 h 672"/>
                <a:gd name="T16" fmla="*/ 0 w 585"/>
                <a:gd name="T17" fmla="*/ 2147483647 h 6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85"/>
                <a:gd name="T28" fmla="*/ 0 h 672"/>
                <a:gd name="T29" fmla="*/ 585 w 585"/>
                <a:gd name="T30" fmla="*/ 672 h 67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85" h="672">
                  <a:moveTo>
                    <a:pt x="585" y="0"/>
                  </a:moveTo>
                  <a:cubicBezTo>
                    <a:pt x="552" y="31"/>
                    <a:pt x="512" y="55"/>
                    <a:pt x="480" y="87"/>
                  </a:cubicBezTo>
                  <a:cubicBezTo>
                    <a:pt x="470" y="97"/>
                    <a:pt x="465" y="112"/>
                    <a:pt x="454" y="122"/>
                  </a:cubicBezTo>
                  <a:cubicBezTo>
                    <a:pt x="429" y="145"/>
                    <a:pt x="365" y="178"/>
                    <a:pt x="340" y="209"/>
                  </a:cubicBezTo>
                  <a:cubicBezTo>
                    <a:pt x="324" y="229"/>
                    <a:pt x="312" y="251"/>
                    <a:pt x="297" y="271"/>
                  </a:cubicBezTo>
                  <a:cubicBezTo>
                    <a:pt x="274" y="338"/>
                    <a:pt x="286" y="306"/>
                    <a:pt x="262" y="367"/>
                  </a:cubicBezTo>
                  <a:cubicBezTo>
                    <a:pt x="254" y="455"/>
                    <a:pt x="237" y="529"/>
                    <a:pt x="209" y="611"/>
                  </a:cubicBezTo>
                  <a:cubicBezTo>
                    <a:pt x="203" y="628"/>
                    <a:pt x="174" y="617"/>
                    <a:pt x="157" y="620"/>
                  </a:cubicBezTo>
                  <a:cubicBezTo>
                    <a:pt x="123" y="652"/>
                    <a:pt x="49" y="672"/>
                    <a:pt x="0" y="672"/>
                  </a:cubicBezTo>
                </a:path>
              </a:pathLst>
            </a:custGeom>
            <a:noFill/>
            <a:ln w="9525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1B36DD-85CE-4B53-8072-DEC85846E808}"/>
                </a:ext>
              </a:extLst>
            </p:cNvPr>
            <p:cNvSpPr>
              <a:spLocks/>
            </p:cNvSpPr>
            <p:nvPr/>
          </p:nvSpPr>
          <p:spPr bwMode="auto">
            <a:xfrm rot="1908815">
              <a:off x="2546350" y="3502025"/>
              <a:ext cx="862013" cy="1108075"/>
            </a:xfrm>
            <a:custGeom>
              <a:avLst/>
              <a:gdLst>
                <a:gd name="T0" fmla="*/ 0 w 919"/>
                <a:gd name="T1" fmla="*/ 0 h 698"/>
                <a:gd name="T2" fmla="*/ 2147483647 w 919"/>
                <a:gd name="T3" fmla="*/ 2147483647 h 698"/>
                <a:gd name="T4" fmla="*/ 2147483647 w 919"/>
                <a:gd name="T5" fmla="*/ 2147483647 h 698"/>
                <a:gd name="T6" fmla="*/ 2147483647 w 919"/>
                <a:gd name="T7" fmla="*/ 2147483647 h 698"/>
                <a:gd name="T8" fmla="*/ 2147483647 w 919"/>
                <a:gd name="T9" fmla="*/ 2147483647 h 698"/>
                <a:gd name="T10" fmla="*/ 2147483647 w 919"/>
                <a:gd name="T11" fmla="*/ 2147483647 h 698"/>
                <a:gd name="T12" fmla="*/ 2147483647 w 919"/>
                <a:gd name="T13" fmla="*/ 2147483647 h 6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698"/>
                <a:gd name="T23" fmla="*/ 919 w 919"/>
                <a:gd name="T24" fmla="*/ 698 h 6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698">
                  <a:moveTo>
                    <a:pt x="0" y="0"/>
                  </a:moveTo>
                  <a:cubicBezTo>
                    <a:pt x="9" y="133"/>
                    <a:pt x="11" y="286"/>
                    <a:pt x="88" y="402"/>
                  </a:cubicBezTo>
                  <a:cubicBezTo>
                    <a:pt x="109" y="471"/>
                    <a:pt x="261" y="469"/>
                    <a:pt x="315" y="471"/>
                  </a:cubicBezTo>
                  <a:cubicBezTo>
                    <a:pt x="455" y="476"/>
                    <a:pt x="594" y="477"/>
                    <a:pt x="734" y="480"/>
                  </a:cubicBezTo>
                  <a:cubicBezTo>
                    <a:pt x="769" y="492"/>
                    <a:pt x="803" y="503"/>
                    <a:pt x="838" y="515"/>
                  </a:cubicBezTo>
                  <a:cubicBezTo>
                    <a:pt x="915" y="592"/>
                    <a:pt x="861" y="521"/>
                    <a:pt x="891" y="611"/>
                  </a:cubicBezTo>
                  <a:cubicBezTo>
                    <a:pt x="919" y="695"/>
                    <a:pt x="908" y="545"/>
                    <a:pt x="908" y="698"/>
                  </a:cubicBezTo>
                </a:path>
              </a:pathLst>
            </a:custGeom>
            <a:noFill/>
            <a:ln w="9525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953E8AA-DDBC-4360-90E3-88BD672DCC30}"/>
                </a:ext>
              </a:extLst>
            </p:cNvPr>
            <p:cNvSpPr>
              <a:spLocks/>
            </p:cNvSpPr>
            <p:nvPr/>
          </p:nvSpPr>
          <p:spPr bwMode="auto">
            <a:xfrm rot="1908815">
              <a:off x="1447800" y="4610100"/>
              <a:ext cx="425450" cy="193675"/>
            </a:xfrm>
            <a:custGeom>
              <a:avLst/>
              <a:gdLst>
                <a:gd name="T0" fmla="*/ 2147483647 w 454"/>
                <a:gd name="T1" fmla="*/ 0 h 122"/>
                <a:gd name="T2" fmla="*/ 2147483647 w 454"/>
                <a:gd name="T3" fmla="*/ 2147483647 h 122"/>
                <a:gd name="T4" fmla="*/ 2147483647 w 454"/>
                <a:gd name="T5" fmla="*/ 2147483647 h 122"/>
                <a:gd name="T6" fmla="*/ 0 w 454"/>
                <a:gd name="T7" fmla="*/ 2147483647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4"/>
                <a:gd name="T13" fmla="*/ 0 h 122"/>
                <a:gd name="T14" fmla="*/ 454 w 454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4" h="122">
                  <a:moveTo>
                    <a:pt x="454" y="0"/>
                  </a:moveTo>
                  <a:cubicBezTo>
                    <a:pt x="386" y="6"/>
                    <a:pt x="350" y="13"/>
                    <a:pt x="288" y="26"/>
                  </a:cubicBezTo>
                  <a:cubicBezTo>
                    <a:pt x="248" y="52"/>
                    <a:pt x="223" y="62"/>
                    <a:pt x="175" y="69"/>
                  </a:cubicBezTo>
                  <a:cubicBezTo>
                    <a:pt x="131" y="113"/>
                    <a:pt x="58" y="122"/>
                    <a:pt x="0" y="122"/>
                  </a:cubicBezTo>
                </a:path>
              </a:pathLst>
            </a:custGeom>
            <a:noFill/>
            <a:ln w="9525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3BD66DE-EB75-4138-B74F-881AF119984F}"/>
                </a:ext>
              </a:extLst>
            </p:cNvPr>
            <p:cNvSpPr>
              <a:spLocks/>
            </p:cNvSpPr>
            <p:nvPr/>
          </p:nvSpPr>
          <p:spPr bwMode="auto">
            <a:xfrm rot="1908815">
              <a:off x="1789113" y="4729163"/>
              <a:ext cx="565150" cy="606425"/>
            </a:xfrm>
            <a:custGeom>
              <a:avLst/>
              <a:gdLst>
                <a:gd name="T0" fmla="*/ 2147483647 w 601"/>
                <a:gd name="T1" fmla="*/ 2147483647 h 382"/>
                <a:gd name="T2" fmla="*/ 2147483647 w 601"/>
                <a:gd name="T3" fmla="*/ 2147483647 h 382"/>
                <a:gd name="T4" fmla="*/ 2147483647 w 601"/>
                <a:gd name="T5" fmla="*/ 2147483647 h 382"/>
                <a:gd name="T6" fmla="*/ 2147483647 w 601"/>
                <a:gd name="T7" fmla="*/ 2147483647 h 382"/>
                <a:gd name="T8" fmla="*/ 2147483647 w 601"/>
                <a:gd name="T9" fmla="*/ 2147483647 h 382"/>
                <a:gd name="T10" fmla="*/ 2147483647 w 601"/>
                <a:gd name="T11" fmla="*/ 2147483647 h 3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1"/>
                <a:gd name="T19" fmla="*/ 0 h 382"/>
                <a:gd name="T20" fmla="*/ 601 w 601"/>
                <a:gd name="T21" fmla="*/ 382 h 3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1" h="382">
                  <a:moveTo>
                    <a:pt x="8" y="49"/>
                  </a:moveTo>
                  <a:cubicBezTo>
                    <a:pt x="29" y="166"/>
                    <a:pt x="0" y="0"/>
                    <a:pt x="25" y="162"/>
                  </a:cubicBezTo>
                  <a:cubicBezTo>
                    <a:pt x="43" y="278"/>
                    <a:pt x="9" y="258"/>
                    <a:pt x="78" y="276"/>
                  </a:cubicBezTo>
                  <a:cubicBezTo>
                    <a:pt x="163" y="332"/>
                    <a:pt x="278" y="331"/>
                    <a:pt x="374" y="337"/>
                  </a:cubicBezTo>
                  <a:cubicBezTo>
                    <a:pt x="483" y="365"/>
                    <a:pt x="358" y="358"/>
                    <a:pt x="558" y="372"/>
                  </a:cubicBezTo>
                  <a:cubicBezTo>
                    <a:pt x="595" y="382"/>
                    <a:pt x="580" y="381"/>
                    <a:pt x="601" y="381"/>
                  </a:cubicBezTo>
                </a:path>
              </a:pathLst>
            </a:custGeom>
            <a:noFill/>
            <a:ln w="9525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37A94D76-0E97-43E7-8F5D-6AB5A59D7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813" y="5832476"/>
              <a:ext cx="1441449" cy="6722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499933CA-1F3E-42C5-A91A-51646EE1732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89150" y="3825876"/>
              <a:ext cx="3527425" cy="172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DA2CED32-FFCC-4F79-A4D9-8B48AAF898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2501" y="2232026"/>
              <a:ext cx="1305528" cy="6937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1AF4FD4-CC7D-4136-B29E-0F49D5FC8564}"/>
                </a:ext>
              </a:extLst>
            </p:cNvPr>
            <p:cNvSpPr>
              <a:spLocks/>
            </p:cNvSpPr>
            <p:nvPr/>
          </p:nvSpPr>
          <p:spPr bwMode="auto">
            <a:xfrm rot="1908815">
              <a:off x="2411413" y="1916113"/>
              <a:ext cx="269875" cy="2965450"/>
            </a:xfrm>
            <a:custGeom>
              <a:avLst/>
              <a:gdLst>
                <a:gd name="T0" fmla="*/ 2147483647 w 287"/>
                <a:gd name="T1" fmla="*/ 0 h 1868"/>
                <a:gd name="T2" fmla="*/ 2147483647 w 287"/>
                <a:gd name="T3" fmla="*/ 2147483647 h 1868"/>
                <a:gd name="T4" fmla="*/ 2147483647 w 287"/>
                <a:gd name="T5" fmla="*/ 2147483647 h 1868"/>
                <a:gd name="T6" fmla="*/ 2147483647 w 287"/>
                <a:gd name="T7" fmla="*/ 2147483647 h 1868"/>
                <a:gd name="T8" fmla="*/ 2147483647 w 287"/>
                <a:gd name="T9" fmla="*/ 2147483647 h 1868"/>
                <a:gd name="T10" fmla="*/ 2147483647 w 287"/>
                <a:gd name="T11" fmla="*/ 2147483647 h 1868"/>
                <a:gd name="T12" fmla="*/ 2147483647 w 287"/>
                <a:gd name="T13" fmla="*/ 2147483647 h 1868"/>
                <a:gd name="T14" fmla="*/ 2147483647 w 287"/>
                <a:gd name="T15" fmla="*/ 2147483647 h 1868"/>
                <a:gd name="T16" fmla="*/ 2147483647 w 287"/>
                <a:gd name="T17" fmla="*/ 2147483647 h 1868"/>
                <a:gd name="T18" fmla="*/ 2147483647 w 287"/>
                <a:gd name="T19" fmla="*/ 2147483647 h 1868"/>
                <a:gd name="T20" fmla="*/ 2147483647 w 287"/>
                <a:gd name="T21" fmla="*/ 2147483647 h 1868"/>
                <a:gd name="T22" fmla="*/ 2147483647 w 287"/>
                <a:gd name="T23" fmla="*/ 2147483647 h 1868"/>
                <a:gd name="T24" fmla="*/ 2147483647 w 287"/>
                <a:gd name="T25" fmla="*/ 2147483647 h 1868"/>
                <a:gd name="T26" fmla="*/ 2147483647 w 287"/>
                <a:gd name="T27" fmla="*/ 2147483647 h 1868"/>
                <a:gd name="T28" fmla="*/ 2147483647 w 287"/>
                <a:gd name="T29" fmla="*/ 2147483647 h 1868"/>
                <a:gd name="T30" fmla="*/ 2147483647 w 287"/>
                <a:gd name="T31" fmla="*/ 2147483647 h 1868"/>
                <a:gd name="T32" fmla="*/ 2147483647 w 287"/>
                <a:gd name="T33" fmla="*/ 2147483647 h 1868"/>
                <a:gd name="T34" fmla="*/ 2147483647 w 287"/>
                <a:gd name="T35" fmla="*/ 2147483647 h 1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7"/>
                <a:gd name="T55" fmla="*/ 0 h 1868"/>
                <a:gd name="T56" fmla="*/ 287 w 287"/>
                <a:gd name="T57" fmla="*/ 1868 h 1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7" h="1868">
                  <a:moveTo>
                    <a:pt x="268" y="0"/>
                  </a:moveTo>
                  <a:cubicBezTo>
                    <a:pt x="221" y="16"/>
                    <a:pt x="244" y="23"/>
                    <a:pt x="225" y="61"/>
                  </a:cubicBezTo>
                  <a:cubicBezTo>
                    <a:pt x="216" y="80"/>
                    <a:pt x="204" y="90"/>
                    <a:pt x="190" y="105"/>
                  </a:cubicBezTo>
                  <a:cubicBezTo>
                    <a:pt x="175" y="150"/>
                    <a:pt x="158" y="177"/>
                    <a:pt x="137" y="218"/>
                  </a:cubicBezTo>
                  <a:cubicBezTo>
                    <a:pt x="140" y="273"/>
                    <a:pt x="138" y="329"/>
                    <a:pt x="146" y="384"/>
                  </a:cubicBezTo>
                  <a:cubicBezTo>
                    <a:pt x="149" y="406"/>
                    <a:pt x="164" y="424"/>
                    <a:pt x="172" y="445"/>
                  </a:cubicBezTo>
                  <a:cubicBezTo>
                    <a:pt x="196" y="506"/>
                    <a:pt x="213" y="574"/>
                    <a:pt x="251" y="628"/>
                  </a:cubicBezTo>
                  <a:cubicBezTo>
                    <a:pt x="267" y="677"/>
                    <a:pt x="287" y="726"/>
                    <a:pt x="242" y="768"/>
                  </a:cubicBezTo>
                  <a:cubicBezTo>
                    <a:pt x="229" y="819"/>
                    <a:pt x="199" y="848"/>
                    <a:pt x="172" y="890"/>
                  </a:cubicBezTo>
                  <a:cubicBezTo>
                    <a:pt x="148" y="927"/>
                    <a:pt x="127" y="966"/>
                    <a:pt x="103" y="1004"/>
                  </a:cubicBezTo>
                  <a:cubicBezTo>
                    <a:pt x="94" y="1018"/>
                    <a:pt x="47" y="1072"/>
                    <a:pt x="33" y="1100"/>
                  </a:cubicBezTo>
                  <a:cubicBezTo>
                    <a:pt x="0" y="1167"/>
                    <a:pt x="52" y="1083"/>
                    <a:pt x="7" y="1152"/>
                  </a:cubicBezTo>
                  <a:cubicBezTo>
                    <a:pt x="10" y="1184"/>
                    <a:pt x="11" y="1216"/>
                    <a:pt x="15" y="1248"/>
                  </a:cubicBezTo>
                  <a:cubicBezTo>
                    <a:pt x="22" y="1301"/>
                    <a:pt x="84" y="1345"/>
                    <a:pt x="111" y="1388"/>
                  </a:cubicBezTo>
                  <a:cubicBezTo>
                    <a:pt x="114" y="1400"/>
                    <a:pt x="114" y="1413"/>
                    <a:pt x="120" y="1423"/>
                  </a:cubicBezTo>
                  <a:cubicBezTo>
                    <a:pt x="126" y="1434"/>
                    <a:pt x="145" y="1437"/>
                    <a:pt x="146" y="1449"/>
                  </a:cubicBezTo>
                  <a:cubicBezTo>
                    <a:pt x="151" y="1557"/>
                    <a:pt x="142" y="1664"/>
                    <a:pt x="137" y="1772"/>
                  </a:cubicBezTo>
                  <a:cubicBezTo>
                    <a:pt x="136" y="1798"/>
                    <a:pt x="121" y="1868"/>
                    <a:pt x="85" y="186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E9DF7F0-DF13-44C4-ADEF-F3B6D2CB1211}"/>
                </a:ext>
              </a:extLst>
            </p:cNvPr>
            <p:cNvSpPr>
              <a:spLocks/>
            </p:cNvSpPr>
            <p:nvPr/>
          </p:nvSpPr>
          <p:spPr bwMode="auto">
            <a:xfrm rot="1908815">
              <a:off x="1538288" y="4713288"/>
              <a:ext cx="803275" cy="612775"/>
            </a:xfrm>
            <a:custGeom>
              <a:avLst/>
              <a:gdLst>
                <a:gd name="T0" fmla="*/ 2147483647 w 601"/>
                <a:gd name="T1" fmla="*/ 2147483647 h 382"/>
                <a:gd name="T2" fmla="*/ 2147483647 w 601"/>
                <a:gd name="T3" fmla="*/ 2147483647 h 382"/>
                <a:gd name="T4" fmla="*/ 2147483647 w 601"/>
                <a:gd name="T5" fmla="*/ 2147483647 h 382"/>
                <a:gd name="T6" fmla="*/ 2147483647 w 601"/>
                <a:gd name="T7" fmla="*/ 2147483647 h 382"/>
                <a:gd name="T8" fmla="*/ 2147483647 w 601"/>
                <a:gd name="T9" fmla="*/ 2147483647 h 382"/>
                <a:gd name="T10" fmla="*/ 2147483647 w 601"/>
                <a:gd name="T11" fmla="*/ 2147483647 h 3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1"/>
                <a:gd name="T19" fmla="*/ 0 h 382"/>
                <a:gd name="T20" fmla="*/ 601 w 601"/>
                <a:gd name="T21" fmla="*/ 382 h 3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1" h="382">
                  <a:moveTo>
                    <a:pt x="8" y="49"/>
                  </a:moveTo>
                  <a:cubicBezTo>
                    <a:pt x="29" y="166"/>
                    <a:pt x="0" y="0"/>
                    <a:pt x="25" y="162"/>
                  </a:cubicBezTo>
                  <a:cubicBezTo>
                    <a:pt x="43" y="278"/>
                    <a:pt x="9" y="258"/>
                    <a:pt x="78" y="276"/>
                  </a:cubicBezTo>
                  <a:cubicBezTo>
                    <a:pt x="163" y="332"/>
                    <a:pt x="278" y="331"/>
                    <a:pt x="374" y="337"/>
                  </a:cubicBezTo>
                  <a:cubicBezTo>
                    <a:pt x="483" y="365"/>
                    <a:pt x="358" y="358"/>
                    <a:pt x="558" y="372"/>
                  </a:cubicBezTo>
                  <a:cubicBezTo>
                    <a:pt x="595" y="382"/>
                    <a:pt x="580" y="381"/>
                    <a:pt x="601" y="38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</p:grpSp>
      <p:sp>
        <p:nvSpPr>
          <p:cNvPr id="23" name="Retângulo 29">
            <a:extLst>
              <a:ext uri="{FF2B5EF4-FFF2-40B4-BE49-F238E27FC236}">
                <a16:creationId xmlns:a16="http://schemas.microsoft.com/office/drawing/2014/main" id="{75F30E2F-EA76-4898-8FDB-81C433538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35" y="4840653"/>
            <a:ext cx="584438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algn="just" eaLnBrk="1" hangingPunct="1"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Os comprimentos da bacia e do rio principal são importantes para a estimativa do tempo que a água leva para percorrer a bacia. </a:t>
            </a:r>
          </a:p>
        </p:txBody>
      </p:sp>
    </p:spTree>
    <p:extLst>
      <p:ext uri="{BB962C8B-B14F-4D97-AF65-F5344CB8AC3E}">
        <p14:creationId xmlns:p14="http://schemas.microsoft.com/office/powerpoint/2010/main" val="380155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C3F6E62B-4B32-4BAC-AF41-D44304B8CF80}"/>
              </a:ext>
            </a:extLst>
          </p:cNvPr>
          <p:cNvSpPr/>
          <p:nvPr/>
        </p:nvSpPr>
        <p:spPr>
          <a:xfrm>
            <a:off x="5644423" y="5699088"/>
            <a:ext cx="2482596" cy="31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46A2211-B2E4-4128-ADF9-8298FF8D1388}"/>
              </a:ext>
            </a:extLst>
          </p:cNvPr>
          <p:cNvSpPr/>
          <p:nvPr/>
        </p:nvSpPr>
        <p:spPr>
          <a:xfrm>
            <a:off x="5687856" y="5776879"/>
            <a:ext cx="2286000" cy="120650"/>
          </a:xfrm>
          <a:custGeom>
            <a:avLst/>
            <a:gdLst/>
            <a:ahLst/>
            <a:cxnLst/>
            <a:rect l="l" t="t" r="r" b="b"/>
            <a:pathLst>
              <a:path w="2286000" h="120650">
                <a:moveTo>
                  <a:pt x="2234708" y="60066"/>
                </a:moveTo>
                <a:lnTo>
                  <a:pt x="2176150" y="94225"/>
                </a:lnTo>
                <a:lnTo>
                  <a:pt x="2169932" y="97785"/>
                </a:lnTo>
                <a:lnTo>
                  <a:pt x="2167889" y="105786"/>
                </a:lnTo>
                <a:lnTo>
                  <a:pt x="2171456" y="111882"/>
                </a:lnTo>
                <a:lnTo>
                  <a:pt x="2174991" y="118109"/>
                </a:lnTo>
                <a:lnTo>
                  <a:pt x="2183008" y="120133"/>
                </a:lnTo>
                <a:lnTo>
                  <a:pt x="2263791" y="73020"/>
                </a:lnTo>
                <a:lnTo>
                  <a:pt x="2260341" y="73020"/>
                </a:lnTo>
                <a:lnTo>
                  <a:pt x="2260341" y="71246"/>
                </a:lnTo>
                <a:lnTo>
                  <a:pt x="2253874" y="71246"/>
                </a:lnTo>
                <a:lnTo>
                  <a:pt x="2234708" y="60066"/>
                </a:lnTo>
                <a:close/>
              </a:path>
              <a:path w="2286000" h="120650">
                <a:moveTo>
                  <a:pt x="2212501" y="47112"/>
                </a:moveTo>
                <a:lnTo>
                  <a:pt x="0" y="47112"/>
                </a:lnTo>
                <a:lnTo>
                  <a:pt x="0" y="73020"/>
                </a:lnTo>
                <a:lnTo>
                  <a:pt x="2212501" y="73020"/>
                </a:lnTo>
                <a:lnTo>
                  <a:pt x="2234708" y="60066"/>
                </a:lnTo>
                <a:lnTo>
                  <a:pt x="2212501" y="47112"/>
                </a:lnTo>
                <a:close/>
              </a:path>
              <a:path w="2286000" h="120650">
                <a:moveTo>
                  <a:pt x="2263791" y="47112"/>
                </a:moveTo>
                <a:lnTo>
                  <a:pt x="2260341" y="47112"/>
                </a:lnTo>
                <a:lnTo>
                  <a:pt x="2260341" y="73020"/>
                </a:lnTo>
                <a:lnTo>
                  <a:pt x="2263791" y="73020"/>
                </a:lnTo>
                <a:lnTo>
                  <a:pt x="2285999" y="60066"/>
                </a:lnTo>
                <a:lnTo>
                  <a:pt x="2263791" y="47112"/>
                </a:lnTo>
                <a:close/>
              </a:path>
              <a:path w="2286000" h="120650">
                <a:moveTo>
                  <a:pt x="2253874" y="48886"/>
                </a:moveTo>
                <a:lnTo>
                  <a:pt x="2234708" y="60066"/>
                </a:lnTo>
                <a:lnTo>
                  <a:pt x="2253874" y="71246"/>
                </a:lnTo>
                <a:lnTo>
                  <a:pt x="2253874" y="48886"/>
                </a:lnTo>
                <a:close/>
              </a:path>
              <a:path w="2286000" h="120650">
                <a:moveTo>
                  <a:pt x="2260341" y="48886"/>
                </a:moveTo>
                <a:lnTo>
                  <a:pt x="2253874" y="48886"/>
                </a:lnTo>
                <a:lnTo>
                  <a:pt x="2253874" y="71246"/>
                </a:lnTo>
                <a:lnTo>
                  <a:pt x="2260341" y="71246"/>
                </a:lnTo>
                <a:lnTo>
                  <a:pt x="2260341" y="48886"/>
                </a:lnTo>
                <a:close/>
              </a:path>
              <a:path w="2286000" h="120650">
                <a:moveTo>
                  <a:pt x="2183008" y="0"/>
                </a:moveTo>
                <a:lnTo>
                  <a:pt x="2174991" y="2023"/>
                </a:lnTo>
                <a:lnTo>
                  <a:pt x="2171456" y="8250"/>
                </a:lnTo>
                <a:lnTo>
                  <a:pt x="2167889" y="14346"/>
                </a:lnTo>
                <a:lnTo>
                  <a:pt x="2169932" y="22347"/>
                </a:lnTo>
                <a:lnTo>
                  <a:pt x="2176150" y="25907"/>
                </a:lnTo>
                <a:lnTo>
                  <a:pt x="2234708" y="60066"/>
                </a:lnTo>
                <a:lnTo>
                  <a:pt x="2253874" y="48886"/>
                </a:lnTo>
                <a:lnTo>
                  <a:pt x="2260341" y="48886"/>
                </a:lnTo>
                <a:lnTo>
                  <a:pt x="2260341" y="47112"/>
                </a:lnTo>
                <a:lnTo>
                  <a:pt x="2263791" y="47112"/>
                </a:lnTo>
                <a:lnTo>
                  <a:pt x="2183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ED9D0D0-6AFB-48D4-A8B4-85FC09BC8287}"/>
              </a:ext>
            </a:extLst>
          </p:cNvPr>
          <p:cNvSpPr/>
          <p:nvPr/>
        </p:nvSpPr>
        <p:spPr>
          <a:xfrm>
            <a:off x="5682523" y="3946423"/>
            <a:ext cx="310960" cy="2101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136D302-C34B-4D99-846D-4E0025F1EFA5}"/>
              </a:ext>
            </a:extLst>
          </p:cNvPr>
          <p:cNvSpPr/>
          <p:nvPr/>
        </p:nvSpPr>
        <p:spPr>
          <a:xfrm>
            <a:off x="5780180" y="4084346"/>
            <a:ext cx="120650" cy="1905000"/>
          </a:xfrm>
          <a:custGeom>
            <a:avLst/>
            <a:gdLst/>
            <a:ahLst/>
            <a:cxnLst/>
            <a:rect l="l" t="t" r="r" b="b"/>
            <a:pathLst>
              <a:path w="120650" h="1905000">
                <a:moveTo>
                  <a:pt x="60076" y="51295"/>
                </a:moveTo>
                <a:lnTo>
                  <a:pt x="47122" y="73495"/>
                </a:lnTo>
                <a:lnTo>
                  <a:pt x="47122" y="1905006"/>
                </a:lnTo>
                <a:lnTo>
                  <a:pt x="73030" y="1905006"/>
                </a:lnTo>
                <a:lnTo>
                  <a:pt x="73030" y="73495"/>
                </a:lnTo>
                <a:lnTo>
                  <a:pt x="60076" y="51295"/>
                </a:lnTo>
                <a:close/>
              </a:path>
              <a:path w="120650" h="1905000">
                <a:moveTo>
                  <a:pt x="60076" y="0"/>
                </a:moveTo>
                <a:lnTo>
                  <a:pt x="0" y="102991"/>
                </a:lnTo>
                <a:lnTo>
                  <a:pt x="2042" y="111008"/>
                </a:lnTo>
                <a:lnTo>
                  <a:pt x="8260" y="114543"/>
                </a:lnTo>
                <a:lnTo>
                  <a:pt x="14356" y="118109"/>
                </a:lnTo>
                <a:lnTo>
                  <a:pt x="22372" y="116067"/>
                </a:lnTo>
                <a:lnTo>
                  <a:pt x="25907" y="109849"/>
                </a:lnTo>
                <a:lnTo>
                  <a:pt x="47122" y="73495"/>
                </a:lnTo>
                <a:lnTo>
                  <a:pt x="47122" y="25664"/>
                </a:lnTo>
                <a:lnTo>
                  <a:pt x="75043" y="25664"/>
                </a:lnTo>
                <a:lnTo>
                  <a:pt x="60076" y="0"/>
                </a:lnTo>
                <a:close/>
              </a:path>
              <a:path w="120650" h="1905000">
                <a:moveTo>
                  <a:pt x="75043" y="25664"/>
                </a:moveTo>
                <a:lnTo>
                  <a:pt x="73030" y="25664"/>
                </a:lnTo>
                <a:lnTo>
                  <a:pt x="73030" y="73495"/>
                </a:lnTo>
                <a:lnTo>
                  <a:pt x="94244" y="109849"/>
                </a:lnTo>
                <a:lnTo>
                  <a:pt x="97810" y="116067"/>
                </a:lnTo>
                <a:lnTo>
                  <a:pt x="105796" y="118109"/>
                </a:lnTo>
                <a:lnTo>
                  <a:pt x="111892" y="114543"/>
                </a:lnTo>
                <a:lnTo>
                  <a:pt x="118109" y="111008"/>
                </a:lnTo>
                <a:lnTo>
                  <a:pt x="120152" y="102991"/>
                </a:lnTo>
                <a:lnTo>
                  <a:pt x="75043" y="25664"/>
                </a:lnTo>
                <a:close/>
              </a:path>
              <a:path w="120650" h="1905000">
                <a:moveTo>
                  <a:pt x="73030" y="25664"/>
                </a:moveTo>
                <a:lnTo>
                  <a:pt x="47122" y="25664"/>
                </a:lnTo>
                <a:lnTo>
                  <a:pt x="47122" y="73495"/>
                </a:lnTo>
                <a:lnTo>
                  <a:pt x="60076" y="51295"/>
                </a:lnTo>
                <a:lnTo>
                  <a:pt x="48889" y="32125"/>
                </a:lnTo>
                <a:lnTo>
                  <a:pt x="73030" y="32125"/>
                </a:lnTo>
                <a:lnTo>
                  <a:pt x="73030" y="25664"/>
                </a:lnTo>
                <a:close/>
              </a:path>
              <a:path w="120650" h="1905000">
                <a:moveTo>
                  <a:pt x="73030" y="32125"/>
                </a:moveTo>
                <a:lnTo>
                  <a:pt x="71262" y="32125"/>
                </a:lnTo>
                <a:lnTo>
                  <a:pt x="60076" y="51295"/>
                </a:lnTo>
                <a:lnTo>
                  <a:pt x="73030" y="73495"/>
                </a:lnTo>
                <a:lnTo>
                  <a:pt x="73030" y="32125"/>
                </a:lnTo>
                <a:close/>
              </a:path>
              <a:path w="120650" h="1905000">
                <a:moveTo>
                  <a:pt x="71262" y="32125"/>
                </a:moveTo>
                <a:lnTo>
                  <a:pt x="48889" y="32125"/>
                </a:lnTo>
                <a:lnTo>
                  <a:pt x="60076" y="51295"/>
                </a:lnTo>
                <a:lnTo>
                  <a:pt x="71262" y="32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0187ACE9-77ED-4A37-AD09-E890A054DC2B}"/>
              </a:ext>
            </a:extLst>
          </p:cNvPr>
          <p:cNvSpPr/>
          <p:nvPr/>
        </p:nvSpPr>
        <p:spPr>
          <a:xfrm>
            <a:off x="5639850" y="4505732"/>
            <a:ext cx="2308859" cy="1248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8559854F-3AE6-4646-BDAC-93A5DECFF8B0}"/>
              </a:ext>
            </a:extLst>
          </p:cNvPr>
          <p:cNvSpPr/>
          <p:nvPr/>
        </p:nvSpPr>
        <p:spPr>
          <a:xfrm>
            <a:off x="5687856" y="4541546"/>
            <a:ext cx="2209800" cy="1143000"/>
          </a:xfrm>
          <a:custGeom>
            <a:avLst/>
            <a:gdLst/>
            <a:ahLst/>
            <a:cxnLst/>
            <a:rect l="l" t="t" r="r" b="b"/>
            <a:pathLst>
              <a:path w="2209800" h="1143000">
                <a:moveTo>
                  <a:pt x="0" y="1142999"/>
                </a:moveTo>
                <a:lnTo>
                  <a:pt x="2209799" y="0"/>
                </a:lnTo>
              </a:path>
            </a:pathLst>
          </a:custGeom>
          <a:ln w="25907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A27F94FF-7F78-4B49-81B8-71595D4406D7}"/>
              </a:ext>
            </a:extLst>
          </p:cNvPr>
          <p:cNvSpPr/>
          <p:nvPr/>
        </p:nvSpPr>
        <p:spPr>
          <a:xfrm>
            <a:off x="6220495" y="4845584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533399"/>
                </a:moveTo>
                <a:lnTo>
                  <a:pt x="0" y="0"/>
                </a:lnTo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6B1B28A9-88B5-4E19-AFCF-697FD645CEFB}"/>
              </a:ext>
            </a:extLst>
          </p:cNvPr>
          <p:cNvSpPr/>
          <p:nvPr/>
        </p:nvSpPr>
        <p:spPr>
          <a:xfrm>
            <a:off x="6220495" y="4845584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799" y="0"/>
                </a:lnTo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76FCBA0C-D321-4DED-89A1-9D76139AF241}"/>
              </a:ext>
            </a:extLst>
          </p:cNvPr>
          <p:cNvSpPr/>
          <p:nvPr/>
        </p:nvSpPr>
        <p:spPr>
          <a:xfrm>
            <a:off x="6183156" y="5358574"/>
            <a:ext cx="76200" cy="75565"/>
          </a:xfrm>
          <a:custGeom>
            <a:avLst/>
            <a:gdLst/>
            <a:ahLst/>
            <a:cxnLst/>
            <a:rect l="l" t="t" r="r" b="b"/>
            <a:pathLst>
              <a:path w="76200" h="75564">
                <a:moveTo>
                  <a:pt x="34523" y="0"/>
                </a:moveTo>
                <a:lnTo>
                  <a:pt x="20942" y="3887"/>
                </a:lnTo>
                <a:lnTo>
                  <a:pt x="9984" y="12183"/>
                </a:lnTo>
                <a:lnTo>
                  <a:pt x="2665" y="23871"/>
                </a:lnTo>
                <a:lnTo>
                  <a:pt x="0" y="37935"/>
                </a:lnTo>
                <a:lnTo>
                  <a:pt x="1341" y="47884"/>
                </a:lnTo>
                <a:lnTo>
                  <a:pt x="6846" y="59089"/>
                </a:lnTo>
                <a:lnTo>
                  <a:pt x="16373" y="67867"/>
                </a:lnTo>
                <a:lnTo>
                  <a:pt x="29675" y="73456"/>
                </a:lnTo>
                <a:lnTo>
                  <a:pt x="46503" y="75095"/>
                </a:lnTo>
                <a:lnTo>
                  <a:pt x="58305" y="69976"/>
                </a:lnTo>
                <a:lnTo>
                  <a:pt x="67641" y="60758"/>
                </a:lnTo>
                <a:lnTo>
                  <a:pt x="73702" y="47838"/>
                </a:lnTo>
                <a:lnTo>
                  <a:pt x="75677" y="31615"/>
                </a:lnTo>
                <a:lnTo>
                  <a:pt x="71083" y="19032"/>
                </a:lnTo>
                <a:lnTo>
                  <a:pt x="62269" y="8977"/>
                </a:lnTo>
                <a:lnTo>
                  <a:pt x="49871" y="2336"/>
                </a:lnTo>
                <a:lnTo>
                  <a:pt x="34523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4E467578-510E-46D1-AAE1-B317C3121982}"/>
              </a:ext>
            </a:extLst>
          </p:cNvPr>
          <p:cNvSpPr/>
          <p:nvPr/>
        </p:nvSpPr>
        <p:spPr>
          <a:xfrm>
            <a:off x="6183156" y="5358574"/>
            <a:ext cx="76200" cy="75565"/>
          </a:xfrm>
          <a:custGeom>
            <a:avLst/>
            <a:gdLst/>
            <a:ahLst/>
            <a:cxnLst/>
            <a:rect l="l" t="t" r="r" b="b"/>
            <a:pathLst>
              <a:path w="76200" h="75564">
                <a:moveTo>
                  <a:pt x="0" y="37935"/>
                </a:moveTo>
                <a:lnTo>
                  <a:pt x="2665" y="23871"/>
                </a:lnTo>
                <a:lnTo>
                  <a:pt x="9984" y="12183"/>
                </a:lnTo>
                <a:lnTo>
                  <a:pt x="20942" y="3887"/>
                </a:lnTo>
                <a:lnTo>
                  <a:pt x="34523" y="0"/>
                </a:lnTo>
                <a:lnTo>
                  <a:pt x="49871" y="2336"/>
                </a:lnTo>
                <a:lnTo>
                  <a:pt x="62269" y="8977"/>
                </a:lnTo>
                <a:lnTo>
                  <a:pt x="71083" y="19032"/>
                </a:lnTo>
                <a:lnTo>
                  <a:pt x="75677" y="31615"/>
                </a:lnTo>
                <a:lnTo>
                  <a:pt x="73702" y="47838"/>
                </a:lnTo>
                <a:lnTo>
                  <a:pt x="67641" y="60758"/>
                </a:lnTo>
                <a:lnTo>
                  <a:pt x="58305" y="69976"/>
                </a:lnTo>
                <a:lnTo>
                  <a:pt x="46503" y="75095"/>
                </a:lnTo>
                <a:lnTo>
                  <a:pt x="29675" y="73456"/>
                </a:lnTo>
                <a:lnTo>
                  <a:pt x="16373" y="67867"/>
                </a:lnTo>
                <a:lnTo>
                  <a:pt x="6846" y="59089"/>
                </a:lnTo>
                <a:lnTo>
                  <a:pt x="1341" y="47884"/>
                </a:lnTo>
                <a:lnTo>
                  <a:pt x="0" y="37935"/>
                </a:lnTo>
                <a:close/>
              </a:path>
            </a:pathLst>
          </a:custGeom>
          <a:ln w="25907">
            <a:solidFill>
              <a:srgbClr val="B66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EC0F90DA-6A90-4796-8E1D-662019F98848}"/>
              </a:ext>
            </a:extLst>
          </p:cNvPr>
          <p:cNvSpPr/>
          <p:nvPr/>
        </p:nvSpPr>
        <p:spPr>
          <a:xfrm>
            <a:off x="7249956" y="4814506"/>
            <a:ext cx="76200" cy="75565"/>
          </a:xfrm>
          <a:custGeom>
            <a:avLst/>
            <a:gdLst/>
            <a:ahLst/>
            <a:cxnLst/>
            <a:rect l="l" t="t" r="r" b="b"/>
            <a:pathLst>
              <a:path w="76200" h="75564">
                <a:moveTo>
                  <a:pt x="34523" y="0"/>
                </a:moveTo>
                <a:lnTo>
                  <a:pt x="20942" y="3887"/>
                </a:lnTo>
                <a:lnTo>
                  <a:pt x="9984" y="12183"/>
                </a:lnTo>
                <a:lnTo>
                  <a:pt x="2665" y="23871"/>
                </a:lnTo>
                <a:lnTo>
                  <a:pt x="0" y="37935"/>
                </a:lnTo>
                <a:lnTo>
                  <a:pt x="1341" y="47884"/>
                </a:lnTo>
                <a:lnTo>
                  <a:pt x="6846" y="59089"/>
                </a:lnTo>
                <a:lnTo>
                  <a:pt x="16373" y="67867"/>
                </a:lnTo>
                <a:lnTo>
                  <a:pt x="29675" y="73456"/>
                </a:lnTo>
                <a:lnTo>
                  <a:pt x="46503" y="75095"/>
                </a:lnTo>
                <a:lnTo>
                  <a:pt x="58305" y="69976"/>
                </a:lnTo>
                <a:lnTo>
                  <a:pt x="67641" y="60758"/>
                </a:lnTo>
                <a:lnTo>
                  <a:pt x="73702" y="47838"/>
                </a:lnTo>
                <a:lnTo>
                  <a:pt x="75677" y="31615"/>
                </a:lnTo>
                <a:lnTo>
                  <a:pt x="71083" y="19032"/>
                </a:lnTo>
                <a:lnTo>
                  <a:pt x="62269" y="8977"/>
                </a:lnTo>
                <a:lnTo>
                  <a:pt x="49871" y="2336"/>
                </a:lnTo>
                <a:lnTo>
                  <a:pt x="34523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A0F05850-12C2-4B26-9C55-169478D5E518}"/>
              </a:ext>
            </a:extLst>
          </p:cNvPr>
          <p:cNvSpPr/>
          <p:nvPr/>
        </p:nvSpPr>
        <p:spPr>
          <a:xfrm>
            <a:off x="7249956" y="4814506"/>
            <a:ext cx="76200" cy="75565"/>
          </a:xfrm>
          <a:custGeom>
            <a:avLst/>
            <a:gdLst/>
            <a:ahLst/>
            <a:cxnLst/>
            <a:rect l="l" t="t" r="r" b="b"/>
            <a:pathLst>
              <a:path w="76200" h="75564">
                <a:moveTo>
                  <a:pt x="0" y="37935"/>
                </a:moveTo>
                <a:lnTo>
                  <a:pt x="2665" y="23871"/>
                </a:lnTo>
                <a:lnTo>
                  <a:pt x="9984" y="12183"/>
                </a:lnTo>
                <a:lnTo>
                  <a:pt x="20942" y="3887"/>
                </a:lnTo>
                <a:lnTo>
                  <a:pt x="34523" y="0"/>
                </a:lnTo>
                <a:lnTo>
                  <a:pt x="49871" y="2336"/>
                </a:lnTo>
                <a:lnTo>
                  <a:pt x="62269" y="8977"/>
                </a:lnTo>
                <a:lnTo>
                  <a:pt x="71083" y="19032"/>
                </a:lnTo>
                <a:lnTo>
                  <a:pt x="75677" y="31615"/>
                </a:lnTo>
                <a:lnTo>
                  <a:pt x="73702" y="47838"/>
                </a:lnTo>
                <a:lnTo>
                  <a:pt x="67641" y="60758"/>
                </a:lnTo>
                <a:lnTo>
                  <a:pt x="58305" y="69976"/>
                </a:lnTo>
                <a:lnTo>
                  <a:pt x="46503" y="75095"/>
                </a:lnTo>
                <a:lnTo>
                  <a:pt x="29675" y="73456"/>
                </a:lnTo>
                <a:lnTo>
                  <a:pt x="16373" y="67867"/>
                </a:lnTo>
                <a:lnTo>
                  <a:pt x="6846" y="59089"/>
                </a:lnTo>
                <a:lnTo>
                  <a:pt x="1341" y="47884"/>
                </a:lnTo>
                <a:lnTo>
                  <a:pt x="0" y="37935"/>
                </a:lnTo>
                <a:close/>
              </a:path>
            </a:pathLst>
          </a:custGeom>
          <a:ln w="25907">
            <a:solidFill>
              <a:srgbClr val="B66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E6091460-9EDD-467D-BA3E-181CACF97856}"/>
              </a:ext>
            </a:extLst>
          </p:cNvPr>
          <p:cNvSpPr txBox="1"/>
          <p:nvPr/>
        </p:nvSpPr>
        <p:spPr>
          <a:xfrm>
            <a:off x="6452528" y="4669532"/>
            <a:ext cx="3657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0" spc="-20" dirty="0">
                <a:latin typeface="Bookman Old Style"/>
                <a:cs typeface="Bookman Old Style"/>
              </a:rPr>
              <a:t>x</a:t>
            </a:r>
            <a:r>
              <a:rPr sz="900" b="0" spc="5" dirty="0">
                <a:latin typeface="Bookman Old Style"/>
                <a:cs typeface="Bookman Old Style"/>
              </a:rPr>
              <a:t>2</a:t>
            </a:r>
            <a:r>
              <a:rPr sz="1000" b="0" spc="-10" dirty="0">
                <a:latin typeface="Bookman Old Style"/>
                <a:cs typeface="Bookman Old Style"/>
              </a:rPr>
              <a:t>-</a:t>
            </a:r>
            <a:r>
              <a:rPr sz="1000" b="0" spc="-20" dirty="0">
                <a:latin typeface="Bookman Old Style"/>
                <a:cs typeface="Bookman Old Style"/>
              </a:rPr>
              <a:t>x1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31" name="object 15">
            <a:extLst>
              <a:ext uri="{FF2B5EF4-FFF2-40B4-BE49-F238E27FC236}">
                <a16:creationId xmlns:a16="http://schemas.microsoft.com/office/drawing/2014/main" id="{8001DEBC-67F5-4525-B545-402D9BEB73CD}"/>
              </a:ext>
            </a:extLst>
          </p:cNvPr>
          <p:cNvSpPr txBox="1"/>
          <p:nvPr/>
        </p:nvSpPr>
        <p:spPr>
          <a:xfrm>
            <a:off x="5842928" y="5050533"/>
            <a:ext cx="3695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0" spc="-10" dirty="0">
                <a:latin typeface="Bookman Old Style"/>
                <a:cs typeface="Bookman Old Style"/>
              </a:rPr>
              <a:t>y</a:t>
            </a:r>
            <a:r>
              <a:rPr sz="1000" b="0" spc="-20" dirty="0">
                <a:latin typeface="Bookman Old Style"/>
                <a:cs typeface="Bookman Old Style"/>
              </a:rPr>
              <a:t>2</a:t>
            </a:r>
            <a:r>
              <a:rPr sz="1000" b="0" spc="-10" dirty="0">
                <a:latin typeface="Bookman Old Style"/>
                <a:cs typeface="Bookman Old Style"/>
              </a:rPr>
              <a:t>-y1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8894F123-A57F-4B8B-9F49-17F380B2DE4A}"/>
              </a:ext>
            </a:extLst>
          </p:cNvPr>
          <p:cNvSpPr txBox="1"/>
          <p:nvPr/>
        </p:nvSpPr>
        <p:spPr>
          <a:xfrm>
            <a:off x="7824511" y="5947538"/>
            <a:ext cx="116839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0" spc="-10" dirty="0">
                <a:latin typeface="Bookman Old Style"/>
                <a:cs typeface="Bookman Old Style"/>
              </a:rPr>
              <a:t>X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BD9B37AA-F470-441F-A5F2-20D4B7530E48}"/>
              </a:ext>
            </a:extLst>
          </p:cNvPr>
          <p:cNvSpPr/>
          <p:nvPr/>
        </p:nvSpPr>
        <p:spPr>
          <a:xfrm>
            <a:off x="3068004" y="5034227"/>
            <a:ext cx="1307465" cy="0"/>
          </a:xfrm>
          <a:custGeom>
            <a:avLst/>
            <a:gdLst/>
            <a:ahLst/>
            <a:cxnLst/>
            <a:rect l="l" t="t" r="r" b="b"/>
            <a:pathLst>
              <a:path w="1307464">
                <a:moveTo>
                  <a:pt x="0" y="0"/>
                </a:moveTo>
                <a:lnTo>
                  <a:pt x="1307413" y="0"/>
                </a:lnTo>
              </a:path>
            </a:pathLst>
          </a:custGeom>
          <a:ln w="222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2A7DB1CC-9660-4484-9575-2B8E17C180D0}"/>
              </a:ext>
            </a:extLst>
          </p:cNvPr>
          <p:cNvSpPr txBox="1"/>
          <p:nvPr/>
        </p:nvSpPr>
        <p:spPr>
          <a:xfrm>
            <a:off x="3102142" y="5111398"/>
            <a:ext cx="1232535" cy="567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0385" algn="l"/>
              </a:tabLst>
            </a:pPr>
            <a:r>
              <a:rPr sz="3500" i="1" spc="-135" dirty="0">
                <a:latin typeface="Verdana"/>
                <a:cs typeface="Verdana"/>
              </a:rPr>
              <a:t>x</a:t>
            </a:r>
            <a:r>
              <a:rPr sz="3675" spc="-300" baseline="-20408" dirty="0">
                <a:latin typeface="Times New Roman"/>
                <a:cs typeface="Times New Roman"/>
              </a:rPr>
              <a:t>2</a:t>
            </a:r>
            <a:r>
              <a:rPr sz="3675" baseline="-20408" dirty="0">
                <a:latin typeface="Times New Roman"/>
                <a:cs typeface="Times New Roman"/>
              </a:rPr>
              <a:t>	</a:t>
            </a:r>
            <a:r>
              <a:rPr sz="3500" spc="-310" dirty="0">
                <a:latin typeface="Symbol"/>
                <a:cs typeface="Symbol"/>
              </a:rPr>
              <a:t></a:t>
            </a:r>
            <a:r>
              <a:rPr sz="3500" spc="45" dirty="0">
                <a:latin typeface="Times New Roman"/>
                <a:cs typeface="Times New Roman"/>
              </a:rPr>
              <a:t> </a:t>
            </a:r>
            <a:r>
              <a:rPr sz="3500" i="1" spc="-320" dirty="0">
                <a:latin typeface="Verdana"/>
                <a:cs typeface="Verdana"/>
              </a:rPr>
              <a:t>x</a:t>
            </a:r>
            <a:r>
              <a:rPr sz="3675" spc="-300" baseline="-20408" dirty="0">
                <a:latin typeface="Times New Roman"/>
                <a:cs typeface="Times New Roman"/>
              </a:rPr>
              <a:t>1</a:t>
            </a:r>
            <a:endParaRPr sz="3675" baseline="-20408">
              <a:latin typeface="Times New Roman"/>
              <a:cs typeface="Times New Roman"/>
            </a:endParaRPr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E94F4BDB-18EE-4E44-8E0B-600BCBA2A031}"/>
              </a:ext>
            </a:extLst>
          </p:cNvPr>
          <p:cNvSpPr txBox="1"/>
          <p:nvPr/>
        </p:nvSpPr>
        <p:spPr>
          <a:xfrm>
            <a:off x="3102142" y="4471116"/>
            <a:ext cx="1214120" cy="567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0385" algn="l"/>
              </a:tabLst>
            </a:pPr>
            <a:r>
              <a:rPr sz="3500" i="1" spc="-130" dirty="0">
                <a:latin typeface="Verdana"/>
                <a:cs typeface="Verdana"/>
              </a:rPr>
              <a:t>y</a:t>
            </a:r>
            <a:r>
              <a:rPr sz="3675" spc="-300" baseline="-20408" dirty="0">
                <a:latin typeface="Times New Roman"/>
                <a:cs typeface="Times New Roman"/>
              </a:rPr>
              <a:t>2</a:t>
            </a:r>
            <a:r>
              <a:rPr sz="3675" baseline="-20408" dirty="0">
                <a:latin typeface="Times New Roman"/>
                <a:cs typeface="Times New Roman"/>
              </a:rPr>
              <a:t>	</a:t>
            </a:r>
            <a:r>
              <a:rPr sz="3500" spc="-310" dirty="0">
                <a:latin typeface="Symbol"/>
                <a:cs typeface="Symbol"/>
              </a:rPr>
              <a:t></a:t>
            </a:r>
            <a:r>
              <a:rPr sz="3500" spc="-105" dirty="0">
                <a:latin typeface="Times New Roman"/>
                <a:cs typeface="Times New Roman"/>
              </a:rPr>
              <a:t> </a:t>
            </a:r>
            <a:r>
              <a:rPr sz="3500" i="1" spc="-315" dirty="0">
                <a:latin typeface="Verdana"/>
                <a:cs typeface="Verdana"/>
              </a:rPr>
              <a:t>y</a:t>
            </a:r>
            <a:r>
              <a:rPr sz="3675" spc="-300" baseline="-20408" dirty="0">
                <a:latin typeface="Times New Roman"/>
                <a:cs typeface="Times New Roman"/>
              </a:rPr>
              <a:t>1</a:t>
            </a:r>
            <a:endParaRPr sz="3675" baseline="-20408">
              <a:latin typeface="Times New Roman"/>
              <a:cs typeface="Times New Roman"/>
            </a:endParaRPr>
          </a:p>
        </p:txBody>
      </p:sp>
      <p:sp>
        <p:nvSpPr>
          <p:cNvPr id="41" name="object 20">
            <a:extLst>
              <a:ext uri="{FF2B5EF4-FFF2-40B4-BE49-F238E27FC236}">
                <a16:creationId xmlns:a16="http://schemas.microsoft.com/office/drawing/2014/main" id="{063181C8-6EB2-4B92-B112-ED7BCB895AE7}"/>
              </a:ext>
            </a:extLst>
          </p:cNvPr>
          <p:cNvSpPr txBox="1"/>
          <p:nvPr/>
        </p:nvSpPr>
        <p:spPr>
          <a:xfrm>
            <a:off x="2306255" y="4763450"/>
            <a:ext cx="643890" cy="47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i="1" spc="-430" dirty="0">
                <a:latin typeface="Verdana"/>
                <a:cs typeface="Verdana"/>
              </a:rPr>
              <a:t>D</a:t>
            </a:r>
            <a:r>
              <a:rPr sz="3500" i="1" spc="105" dirty="0">
                <a:latin typeface="Times New Roman"/>
                <a:cs typeface="Times New Roman"/>
              </a:rPr>
              <a:t> </a:t>
            </a:r>
            <a:r>
              <a:rPr sz="3500" spc="-310" dirty="0">
                <a:latin typeface="Symbol"/>
                <a:cs typeface="Symbol"/>
              </a:rPr>
              <a:t></a:t>
            </a:r>
            <a:endParaRPr sz="3500">
              <a:latin typeface="Symbol"/>
              <a:cs typeface="Symbol"/>
            </a:endParaRPr>
          </a:p>
        </p:txBody>
      </p:sp>
      <p:sp>
        <p:nvSpPr>
          <p:cNvPr id="43" name="object 26">
            <a:extLst>
              <a:ext uri="{FF2B5EF4-FFF2-40B4-BE49-F238E27FC236}">
                <a16:creationId xmlns:a16="http://schemas.microsoft.com/office/drawing/2014/main" id="{AC638533-6F6D-4E1B-B60E-DF0C60AB6052}"/>
              </a:ext>
            </a:extLst>
          </p:cNvPr>
          <p:cNvSpPr txBox="1"/>
          <p:nvPr/>
        </p:nvSpPr>
        <p:spPr>
          <a:xfrm>
            <a:off x="622406" y="1444563"/>
            <a:ext cx="10556848" cy="16967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985">
              <a:lnSpc>
                <a:spcPct val="150000"/>
              </a:lnSpc>
              <a:tabLst>
                <a:tab pos="1239520" algn="l"/>
                <a:tab pos="1420495" algn="l"/>
                <a:tab pos="1541145" algn="l"/>
                <a:tab pos="1842770" algn="l"/>
                <a:tab pos="2416175" algn="l"/>
                <a:tab pos="3274060" algn="l"/>
                <a:tab pos="3827779" algn="l"/>
                <a:tab pos="4382135" algn="l"/>
                <a:tab pos="4855210" algn="l"/>
                <a:tab pos="5473700" algn="l"/>
                <a:tab pos="5720715" algn="l"/>
                <a:tab pos="5914390" algn="l"/>
                <a:tab pos="6717665" algn="l"/>
              </a:tabLst>
            </a:pPr>
            <a:r>
              <a:rPr sz="2400" b="1" dirty="0">
                <a:latin typeface="Trebuchet MS" panose="020B0603020202020204" pitchFamily="34" charset="0"/>
                <a:cs typeface="Comic Sans MS"/>
              </a:rPr>
              <a:t>Consis</a:t>
            </a:r>
            <a:r>
              <a:rPr sz="2400" b="1" spc="-15" dirty="0">
                <a:latin typeface="Trebuchet MS" panose="020B0603020202020204" pitchFamily="34" charset="0"/>
                <a:cs typeface="Comic Sans MS"/>
              </a:rPr>
              <a:t>t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sz="2400" b="1" dirty="0">
                <a:latin typeface="Trebuchet MS" panose="020B0603020202020204" pitchFamily="34" charset="0"/>
                <a:cs typeface="Times New Roman"/>
              </a:rPr>
              <a:t>		</a:t>
            </a:r>
            <a:r>
              <a:rPr sz="2400" b="1" spc="-5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n</a:t>
            </a:r>
            <a:r>
              <a:rPr sz="2400" b="1" spc="-5" dirty="0">
                <a:latin typeface="Trebuchet MS" panose="020B0603020202020204" pitchFamily="34" charset="0"/>
                <a:cs typeface="Comic Sans MS"/>
              </a:rPr>
              <a:t>tr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sz="24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400" b="1" spc="-5" dirty="0" err="1">
                <a:latin typeface="Trebuchet MS" panose="020B0603020202020204" pitchFamily="34" charset="0"/>
                <a:cs typeface="Comic Sans MS"/>
              </a:rPr>
              <a:t>varia</a:t>
            </a:r>
            <a:r>
              <a:rPr sz="2400" b="1" spc="-15" dirty="0" err="1">
                <a:latin typeface="Trebuchet MS" panose="020B0603020202020204" pitchFamily="34" charset="0"/>
                <a:cs typeface="Comic Sans MS"/>
              </a:rPr>
              <a:t>ção</a:t>
            </a:r>
            <a:r>
              <a:rPr lang="pt-BR" sz="2400" b="1" spc="-15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b="1" spc="-10" dirty="0">
                <a:latin typeface="Trebuchet MS" panose="020B0603020202020204" pitchFamily="34" charset="0"/>
                <a:cs typeface="Comic Sans MS"/>
              </a:rPr>
              <a:t>d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sz="24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altitu</a:t>
            </a:r>
            <a:r>
              <a:rPr sz="2400" b="1" spc="-20" dirty="0">
                <a:latin typeface="Trebuchet MS" panose="020B0603020202020204" pitchFamily="34" charset="0"/>
                <a:cs typeface="Comic Sans MS"/>
              </a:rPr>
              <a:t>d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sz="24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400" b="1" spc="-5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n</a:t>
            </a:r>
            <a:r>
              <a:rPr sz="2400" b="1" spc="-5" dirty="0">
                <a:latin typeface="Trebuchet MS" panose="020B0603020202020204" pitchFamily="34" charset="0"/>
                <a:cs typeface="Comic Sans MS"/>
              </a:rPr>
              <a:t>tr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lang="pt-BR" sz="2400" b="1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b="1" spc="-5" dirty="0" err="1">
                <a:latin typeface="Trebuchet MS" panose="020B0603020202020204" pitchFamily="34" charset="0"/>
                <a:cs typeface="Comic Sans MS"/>
              </a:rPr>
              <a:t>d</a:t>
            </a:r>
            <a:r>
              <a:rPr sz="2400" b="1" spc="-10" dirty="0" err="1">
                <a:latin typeface="Trebuchet MS" panose="020B0603020202020204" pitchFamily="34" charset="0"/>
                <a:cs typeface="Comic Sans MS"/>
              </a:rPr>
              <a:t>o</a:t>
            </a:r>
            <a:r>
              <a:rPr sz="2400" b="1" spc="-5" dirty="0" err="1">
                <a:latin typeface="Trebuchet MS" panose="020B0603020202020204" pitchFamily="34" charset="0"/>
                <a:cs typeface="Comic Sans MS"/>
              </a:rPr>
              <a:t>is</a:t>
            </a:r>
            <a:r>
              <a:rPr lang="pt-BR" sz="2400" b="1" spc="-5" dirty="0">
                <a:latin typeface="Trebuchet MS" panose="020B0603020202020204" pitchFamily="34" charset="0"/>
                <a:cs typeface="Comic Sans MS"/>
              </a:rPr>
              <a:t> </a:t>
            </a:r>
            <a:r>
              <a:rPr lang="en-US" sz="2400" b="1" spc="-15" dirty="0" err="1">
                <a:latin typeface="Trebuchet MS" panose="020B0603020202020204" pitchFamily="34" charset="0"/>
                <a:cs typeface="Comic Sans MS"/>
              </a:rPr>
              <a:t>pontos</a:t>
            </a:r>
            <a:r>
              <a:rPr lang="en-US" sz="2400" b="1" spc="-15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lang="en-US" sz="2400" b="1" spc="-10" dirty="0">
                <a:latin typeface="Trebuchet MS" panose="020B0603020202020204" pitchFamily="34" charset="0"/>
                <a:cs typeface="Comic Sans MS"/>
              </a:rPr>
              <a:t>do </a:t>
            </a:r>
            <a:r>
              <a:rPr sz="2400" b="1" spc="-5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b="1" spc="-5" dirty="0">
                <a:latin typeface="Trebuchet MS" panose="020B0603020202020204" pitchFamily="34" charset="0"/>
                <a:cs typeface="Comic Sans MS"/>
              </a:rPr>
              <a:t>terren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o</a:t>
            </a:r>
            <a:r>
              <a:rPr sz="24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lang="pt-BR" sz="2400" b="1" dirty="0">
                <a:latin typeface="Trebuchet MS" panose="020B0603020202020204" pitchFamily="34" charset="0"/>
                <a:cs typeface="Comic Sans MS"/>
              </a:rPr>
              <a:t> </a:t>
            </a:r>
            <a:r>
              <a:rPr lang="en-US" sz="2400" b="1" spc="-15" dirty="0">
                <a:latin typeface="Trebuchet MS" panose="020B0603020202020204" pitchFamily="34" charset="0"/>
                <a:cs typeface="Comic Sans MS"/>
              </a:rPr>
              <a:t>a</a:t>
            </a:r>
            <a:r>
              <a:rPr lang="en-US" sz="2400" b="1" spc="-15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b="1" spc="-5" dirty="0" err="1">
                <a:latin typeface="Trebuchet MS" panose="020B0603020202020204" pitchFamily="34" charset="0"/>
                <a:cs typeface="Comic Sans MS"/>
              </a:rPr>
              <a:t>di</a:t>
            </a:r>
            <a:r>
              <a:rPr sz="2400" b="1" spc="-10" dirty="0" err="1">
                <a:latin typeface="Trebuchet MS" panose="020B0603020202020204" pitchFamily="34" charset="0"/>
                <a:cs typeface="Comic Sans MS"/>
              </a:rPr>
              <a:t>s</a:t>
            </a:r>
            <a:r>
              <a:rPr sz="2400" b="1" spc="-20" dirty="0" err="1">
                <a:latin typeface="Trebuchet MS" panose="020B0603020202020204" pitchFamily="34" charset="0"/>
                <a:cs typeface="Comic Sans MS"/>
              </a:rPr>
              <a:t>tânci</a:t>
            </a:r>
            <a:r>
              <a:rPr sz="2400" b="1" spc="-15" dirty="0" err="1">
                <a:latin typeface="Trebuchet MS" panose="020B0603020202020204" pitchFamily="34" charset="0"/>
                <a:cs typeface="Comic Sans MS"/>
              </a:rPr>
              <a:t>a</a:t>
            </a:r>
            <a:r>
              <a:rPr sz="24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horizontal</a:t>
            </a:r>
            <a:r>
              <a:rPr lang="pt-BR" sz="2400" b="1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b="1" dirty="0">
                <a:latin typeface="Trebuchet MS" panose="020B0603020202020204" pitchFamily="34" charset="0"/>
                <a:cs typeface="Comic Sans MS"/>
              </a:rPr>
              <a:t>que</a:t>
            </a:r>
            <a:r>
              <a:rPr lang="pt-BR" sz="2400" b="1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b="1" spc="-20" dirty="0" err="1">
                <a:latin typeface="Trebuchet MS" panose="020B0603020202020204" pitchFamily="34" charset="0"/>
                <a:cs typeface="Comic Sans MS"/>
              </a:rPr>
              <a:t>o</a:t>
            </a:r>
            <a:r>
              <a:rPr sz="2400" b="1" spc="-15" dirty="0" err="1">
                <a:latin typeface="Trebuchet MS" panose="020B0603020202020204" pitchFamily="34" charset="0"/>
                <a:cs typeface="Comic Sans MS"/>
              </a:rPr>
              <a:t>s</a:t>
            </a:r>
            <a:r>
              <a:rPr lang="pt-BR" sz="2400" b="1" spc="-15" dirty="0">
                <a:latin typeface="Trebuchet MS" panose="020B0603020202020204" pitchFamily="34" charset="0"/>
                <a:cs typeface="Comic Sans MS"/>
              </a:rPr>
              <a:t> </a:t>
            </a:r>
            <a:r>
              <a:rPr sz="2400" b="1" spc="-15" dirty="0" err="1">
                <a:latin typeface="Trebuchet MS" panose="020B0603020202020204" pitchFamily="34" charset="0"/>
                <a:cs typeface="Comic Sans MS"/>
              </a:rPr>
              <a:t>separ</a:t>
            </a:r>
            <a:r>
              <a:rPr sz="2400" b="1" spc="-20" dirty="0" err="1">
                <a:latin typeface="Trebuchet MS" panose="020B0603020202020204" pitchFamily="34" charset="0"/>
                <a:cs typeface="Comic Sans MS"/>
              </a:rPr>
              <a:t>a</a:t>
            </a:r>
            <a:r>
              <a:rPr sz="2400" b="1" spc="-15" dirty="0">
                <a:latin typeface="Trebuchet MS" panose="020B0603020202020204" pitchFamily="34" charset="0"/>
                <a:cs typeface="Comic Sans MS"/>
              </a:rPr>
              <a:t>.</a:t>
            </a:r>
            <a:endParaRPr sz="2400" dirty="0">
              <a:latin typeface="Trebuchet MS" panose="020B0603020202020204" pitchFamily="34" charset="0"/>
              <a:cs typeface="Comic Sans MS"/>
            </a:endParaRPr>
          </a:p>
          <a:p>
            <a:pPr marL="12700">
              <a:lnSpc>
                <a:spcPct val="150000"/>
              </a:lnSpc>
              <a:spcBef>
                <a:spcPts val="840"/>
              </a:spcBef>
            </a:pPr>
            <a:r>
              <a:rPr sz="2400" spc="-5" dirty="0">
                <a:latin typeface="Trebuchet MS" panose="020B0603020202020204" pitchFamily="34" charset="0"/>
                <a:cs typeface="Comic Sans MS"/>
              </a:rPr>
              <a:t>Inf</a:t>
            </a:r>
            <a:r>
              <a:rPr sz="2400" spc="5" dirty="0">
                <a:latin typeface="Trebuchet MS" panose="020B0603020202020204" pitchFamily="34" charset="0"/>
                <a:cs typeface="Comic Sans MS"/>
              </a:rPr>
              <a:t>l</a:t>
            </a:r>
            <a:r>
              <a:rPr sz="2400" dirty="0">
                <a:latin typeface="Trebuchet MS" panose="020B0603020202020204" pitchFamily="34" charset="0"/>
                <a:cs typeface="Comic Sans MS"/>
              </a:rPr>
              <a:t>ue</a:t>
            </a:r>
            <a:r>
              <a:rPr sz="2400" spc="5" dirty="0">
                <a:latin typeface="Trebuchet MS" panose="020B0603020202020204" pitchFamily="34" charset="0"/>
                <a:cs typeface="Comic Sans MS"/>
              </a:rPr>
              <a:t>n</a:t>
            </a:r>
            <a:r>
              <a:rPr sz="2400" spc="-15" dirty="0">
                <a:latin typeface="Trebuchet MS" panose="020B0603020202020204" pitchFamily="34" charset="0"/>
                <a:cs typeface="Comic Sans MS"/>
              </a:rPr>
              <a:t>cia</a:t>
            </a:r>
            <a:r>
              <a:rPr sz="2400" spc="120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dirty="0">
                <a:latin typeface="Trebuchet MS" panose="020B0603020202020204" pitchFamily="34" charset="0"/>
                <a:cs typeface="Comic Sans MS"/>
              </a:rPr>
              <a:t>na</a:t>
            </a:r>
            <a:r>
              <a:rPr sz="2400" spc="114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spc="-5" dirty="0">
                <a:latin typeface="Trebuchet MS" panose="020B0603020202020204" pitchFamily="34" charset="0"/>
                <a:cs typeface="Comic Sans MS"/>
              </a:rPr>
              <a:t>velocidad</a:t>
            </a:r>
            <a:r>
              <a:rPr sz="2400" spc="-15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sz="2400" spc="125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spc="-10" dirty="0">
                <a:latin typeface="Trebuchet MS" panose="020B0603020202020204" pitchFamily="34" charset="0"/>
                <a:cs typeface="Comic Sans MS"/>
              </a:rPr>
              <a:t>d</a:t>
            </a:r>
            <a:r>
              <a:rPr sz="2400" dirty="0">
                <a:latin typeface="Trebuchet MS" panose="020B0603020202020204" pitchFamily="34" charset="0"/>
                <a:cs typeface="Comic Sans MS"/>
              </a:rPr>
              <a:t>o</a:t>
            </a:r>
            <a:r>
              <a:rPr sz="2400" spc="125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spc="-15" dirty="0">
                <a:latin typeface="Trebuchet MS" panose="020B0603020202020204" pitchFamily="34" charset="0"/>
                <a:cs typeface="Comic Sans MS"/>
              </a:rPr>
              <a:t>escoa</a:t>
            </a:r>
            <a:r>
              <a:rPr sz="2400" spc="-30" dirty="0">
                <a:latin typeface="Trebuchet MS" panose="020B0603020202020204" pitchFamily="34" charset="0"/>
                <a:cs typeface="Comic Sans MS"/>
              </a:rPr>
              <a:t>m</a:t>
            </a:r>
            <a:r>
              <a:rPr sz="2400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sz="2400" spc="5" dirty="0">
                <a:latin typeface="Trebuchet MS" panose="020B0603020202020204" pitchFamily="34" charset="0"/>
                <a:cs typeface="Comic Sans MS"/>
              </a:rPr>
              <a:t>n</a:t>
            </a:r>
            <a:r>
              <a:rPr sz="2400" spc="-5" dirty="0">
                <a:latin typeface="Trebuchet MS" panose="020B0603020202020204" pitchFamily="34" charset="0"/>
                <a:cs typeface="Comic Sans MS"/>
              </a:rPr>
              <a:t>t</a:t>
            </a:r>
            <a:r>
              <a:rPr sz="2400" dirty="0">
                <a:latin typeface="Trebuchet MS" panose="020B0603020202020204" pitchFamily="34" charset="0"/>
                <a:cs typeface="Comic Sans MS"/>
              </a:rPr>
              <a:t>o</a:t>
            </a:r>
            <a:r>
              <a:rPr sz="2400" spc="105" dirty="0">
                <a:latin typeface="Trebuchet MS" panose="020B0603020202020204" pitchFamily="34" charset="0"/>
                <a:cs typeface="Times New Roman"/>
              </a:rPr>
              <a:t> </a:t>
            </a:r>
            <a:r>
              <a:rPr sz="2400" dirty="0">
                <a:latin typeface="Trebuchet MS" panose="020B0603020202020204" pitchFamily="34" charset="0"/>
                <a:cs typeface="Comic Sans MS"/>
              </a:rPr>
              <a:t>superfic</a:t>
            </a:r>
            <a:r>
              <a:rPr sz="2400" spc="-15" dirty="0">
                <a:latin typeface="Trebuchet MS" panose="020B0603020202020204" pitchFamily="34" charset="0"/>
                <a:cs typeface="Comic Sans MS"/>
              </a:rPr>
              <a:t>ia</a:t>
            </a:r>
            <a:r>
              <a:rPr sz="2400" spc="-10" dirty="0">
                <a:latin typeface="Trebuchet MS" panose="020B0603020202020204" pitchFamily="34" charset="0"/>
                <a:cs typeface="Comic Sans MS"/>
              </a:rPr>
              <a:t>l</a:t>
            </a:r>
            <a:r>
              <a:rPr sz="2400" dirty="0">
                <a:latin typeface="Trebuchet MS" panose="020B0603020202020204" pitchFamily="34" charset="0"/>
                <a:cs typeface="Comic Sans MS"/>
              </a:rPr>
              <a:t>.</a:t>
            </a:r>
          </a:p>
        </p:txBody>
      </p:sp>
      <p:sp>
        <p:nvSpPr>
          <p:cNvPr id="47" name="object 28">
            <a:extLst>
              <a:ext uri="{FF2B5EF4-FFF2-40B4-BE49-F238E27FC236}">
                <a16:creationId xmlns:a16="http://schemas.microsoft.com/office/drawing/2014/main" id="{31DE9BC7-6F57-46A0-9CF8-99E0609EC0EF}"/>
              </a:ext>
            </a:extLst>
          </p:cNvPr>
          <p:cNvSpPr txBox="1"/>
          <p:nvPr/>
        </p:nvSpPr>
        <p:spPr>
          <a:xfrm>
            <a:off x="5614327" y="4136136"/>
            <a:ext cx="939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0" spc="-10" dirty="0">
                <a:latin typeface="Bookman Old Style"/>
                <a:cs typeface="Bookman Old Style"/>
              </a:rPr>
              <a:t>y</a:t>
            </a:r>
            <a:endParaRPr sz="1000">
              <a:latin typeface="Bookman Old Style"/>
              <a:cs typeface="Bookman Old Style"/>
            </a:endParaRPr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1A868BA9-D131-4B04-ABD9-4B25F71AD650}"/>
              </a:ext>
            </a:extLst>
          </p:cNvPr>
          <p:cNvSpPr txBox="1"/>
          <p:nvPr/>
        </p:nvSpPr>
        <p:spPr>
          <a:xfrm>
            <a:off x="173171" y="303801"/>
            <a:ext cx="39312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89150" algn="l"/>
                <a:tab pos="2639060" algn="l"/>
              </a:tabLst>
            </a:pPr>
            <a:r>
              <a:rPr sz="2800" b="1" spc="-25" dirty="0">
                <a:latin typeface="Comic Sans MS"/>
                <a:cs typeface="Comic Sans MS"/>
              </a:rPr>
              <a:t>D</a:t>
            </a:r>
            <a:r>
              <a:rPr sz="2800" b="1" spc="-30" dirty="0">
                <a:latin typeface="Comic Sans MS"/>
                <a:cs typeface="Comic Sans MS"/>
              </a:rPr>
              <a:t>e</a:t>
            </a:r>
            <a:r>
              <a:rPr sz="2800" b="1" spc="-15" dirty="0">
                <a:latin typeface="Comic Sans MS"/>
                <a:cs typeface="Comic Sans MS"/>
              </a:rPr>
              <a:t>clivid</a:t>
            </a:r>
            <a:r>
              <a:rPr sz="2800" b="1" spc="-45" dirty="0">
                <a:latin typeface="Comic Sans MS"/>
                <a:cs typeface="Comic Sans MS"/>
              </a:rPr>
              <a:t>a</a:t>
            </a:r>
            <a:r>
              <a:rPr sz="2800" b="1" spc="-25" dirty="0">
                <a:latin typeface="Comic Sans MS"/>
                <a:cs typeface="Comic Sans MS"/>
              </a:rPr>
              <a:t>d</a:t>
            </a:r>
            <a:r>
              <a:rPr sz="2800" b="1" spc="-20" dirty="0">
                <a:latin typeface="Comic Sans MS"/>
                <a:cs typeface="Comic Sans MS"/>
              </a:rPr>
              <a:t>e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25" dirty="0">
                <a:latin typeface="Comic Sans MS"/>
                <a:cs typeface="Comic Sans MS"/>
              </a:rPr>
              <a:t>d</a:t>
            </a:r>
            <a:r>
              <a:rPr sz="2800" b="1" spc="-15" dirty="0">
                <a:latin typeface="Comic Sans MS"/>
                <a:cs typeface="Comic Sans MS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20" dirty="0">
                <a:latin typeface="Comic Sans MS"/>
                <a:cs typeface="Comic Sans MS"/>
              </a:rPr>
              <a:t>terreno</a:t>
            </a:r>
            <a:endParaRPr sz="28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7885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29">
            <a:extLst>
              <a:ext uri="{FF2B5EF4-FFF2-40B4-BE49-F238E27FC236}">
                <a16:creationId xmlns:a16="http://schemas.microsoft.com/office/drawing/2014/main" id="{58020B7F-9BE7-4E2B-A722-9A7B54825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373522"/>
            <a:ext cx="114985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 typeface="Arial" pitchFamily="34" charset="0"/>
              <a:buChar char="•"/>
            </a:pPr>
            <a:r>
              <a:rPr lang="pt-BR" altLang="pt-BR" sz="2400" dirty="0">
                <a:latin typeface="Trebuchet MS" pitchFamily="34" charset="0"/>
              </a:rPr>
              <a:t> Tem relação com a velocidade com a qual ocorre o escoamento.</a:t>
            </a:r>
          </a:p>
        </p:txBody>
      </p:sp>
      <p:sp>
        <p:nvSpPr>
          <p:cNvPr id="7" name="Retângulo 30">
            <a:extLst>
              <a:ext uri="{FF2B5EF4-FFF2-40B4-BE49-F238E27FC236}">
                <a16:creationId xmlns:a16="http://schemas.microsoft.com/office/drawing/2014/main" id="{C337FA40-56ED-4749-B3BF-292918EB1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122572"/>
            <a:ext cx="1149858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 typeface="Arial" pitchFamily="34" charset="0"/>
              <a:buChar char="•"/>
            </a:pPr>
            <a:r>
              <a:rPr lang="pt-BR" altLang="pt-BR" sz="2400" dirty="0">
                <a:latin typeface="Trebuchet MS" pitchFamily="34" charset="0"/>
              </a:rPr>
              <a:t> Diferença de altitude entre o início e o fim da drenagem dividida pelo comprimento da drenagem.</a:t>
            </a:r>
          </a:p>
        </p:txBody>
      </p:sp>
      <p:sp>
        <p:nvSpPr>
          <p:cNvPr id="9" name="CaixaDeTexto 12">
            <a:extLst>
              <a:ext uri="{FF2B5EF4-FFF2-40B4-BE49-F238E27FC236}">
                <a16:creationId xmlns:a16="http://schemas.microsoft.com/office/drawing/2014/main" id="{599EDD3A-E1C3-4559-9FE7-478C36F56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28" y="664528"/>
            <a:ext cx="1142547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latin typeface="Calibri" pitchFamily="34" charset="0"/>
              </a:rPr>
              <a:t>Declividade da Bacia Hidrográfica</a:t>
            </a:r>
          </a:p>
        </p:txBody>
      </p:sp>
    </p:spTree>
    <p:extLst>
      <p:ext uri="{BB962C8B-B14F-4D97-AF65-F5344CB8AC3E}">
        <p14:creationId xmlns:p14="http://schemas.microsoft.com/office/powerpoint/2010/main" val="388783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6">
            <a:extLst>
              <a:ext uri="{FF2B5EF4-FFF2-40B4-BE49-F238E27FC236}">
                <a16:creationId xmlns:a16="http://schemas.microsoft.com/office/drawing/2014/main" id="{05C1E36B-65F0-43F6-A538-F80ECB64EB72}"/>
              </a:ext>
            </a:extLst>
          </p:cNvPr>
          <p:cNvSpPr txBox="1"/>
          <p:nvPr/>
        </p:nvSpPr>
        <p:spPr>
          <a:xfrm>
            <a:off x="172311" y="88763"/>
            <a:ext cx="87998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86840" algn="l"/>
                <a:tab pos="1948180" algn="l"/>
                <a:tab pos="3620135" algn="l"/>
                <a:tab pos="4179570" algn="l"/>
                <a:tab pos="6209665" algn="l"/>
                <a:tab pos="6758940" algn="l"/>
                <a:tab pos="7371715" algn="l"/>
              </a:tabLst>
            </a:pP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sz="28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btenç</a:t>
            </a:r>
            <a:r>
              <a:rPr sz="2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ã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declivi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951B22C-4595-45FE-91BB-C4F45448C039}"/>
              </a:ext>
            </a:extLst>
          </p:cNvPr>
          <p:cNvSpPr/>
          <p:nvPr/>
        </p:nvSpPr>
        <p:spPr>
          <a:xfrm>
            <a:off x="2384137" y="4099793"/>
            <a:ext cx="6961632" cy="2689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B2C3C61-FC5A-4D89-9E09-259F04A4F449}"/>
              </a:ext>
            </a:extLst>
          </p:cNvPr>
          <p:cNvSpPr txBox="1"/>
          <p:nvPr/>
        </p:nvSpPr>
        <p:spPr>
          <a:xfrm>
            <a:off x="78740" y="682391"/>
            <a:ext cx="1148648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tabLst>
                <a:tab pos="1595755" algn="l"/>
                <a:tab pos="2374900" algn="l"/>
                <a:tab pos="3868420" algn="l"/>
                <a:tab pos="4748530" algn="l"/>
                <a:tab pos="5231130" algn="l"/>
                <a:tab pos="6235700" algn="l"/>
                <a:tab pos="7585075" algn="l"/>
                <a:tab pos="8098155" algn="l"/>
                <a:tab pos="8836025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Decli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vidad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	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difer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nç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	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	os	po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	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	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	c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	e comp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iment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A52E30-6C59-4F84-AA63-2D040860DDB2}"/>
              </a:ext>
            </a:extLst>
          </p:cNvPr>
          <p:cNvSpPr/>
          <p:nvPr/>
        </p:nvSpPr>
        <p:spPr>
          <a:xfrm>
            <a:off x="5742302" y="3741653"/>
            <a:ext cx="2819399" cy="103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11EB443-CE6D-4C35-B6B5-142EBD5EE6A1}"/>
              </a:ext>
            </a:extLst>
          </p:cNvPr>
          <p:cNvSpPr/>
          <p:nvPr/>
        </p:nvSpPr>
        <p:spPr>
          <a:xfrm>
            <a:off x="1394016" y="1328700"/>
            <a:ext cx="1338072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3F73A816-962B-4EC7-B2C6-635CF70C9A6B}"/>
              </a:ext>
            </a:extLst>
          </p:cNvPr>
          <p:cNvSpPr/>
          <p:nvPr/>
        </p:nvSpPr>
        <p:spPr>
          <a:xfrm>
            <a:off x="0" y="2362200"/>
            <a:ext cx="5181600" cy="786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237728A5-CCAF-4C35-B8D1-B0C4776DF4C0}"/>
              </a:ext>
            </a:extLst>
          </p:cNvPr>
          <p:cNvSpPr/>
          <p:nvPr/>
        </p:nvSpPr>
        <p:spPr>
          <a:xfrm>
            <a:off x="7064184" y="1070420"/>
            <a:ext cx="3733800" cy="2261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1AF2F4C7-5B9B-4B37-A309-795DCD583CAB}"/>
              </a:ext>
            </a:extLst>
          </p:cNvPr>
          <p:cNvSpPr txBox="1"/>
          <p:nvPr/>
        </p:nvSpPr>
        <p:spPr>
          <a:xfrm>
            <a:off x="1885124" y="3490785"/>
            <a:ext cx="88519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1300"/>
              </a:lnSpc>
            </a:pPr>
            <a:r>
              <a:rPr sz="1200" spc="-5" dirty="0">
                <a:latin typeface="Comic Sans MS"/>
                <a:cs typeface="Comic Sans MS"/>
              </a:rPr>
              <a:t>Rube</a:t>
            </a:r>
            <a:r>
              <a:rPr sz="1200" dirty="0">
                <a:latin typeface="Comic Sans MS"/>
                <a:cs typeface="Comic Sans MS"/>
              </a:rPr>
              <a:t>m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Comic Sans MS"/>
                <a:cs typeface="Comic Sans MS"/>
              </a:rPr>
              <a:t>Po</a:t>
            </a:r>
            <a:r>
              <a:rPr sz="1200" dirty="0">
                <a:latin typeface="Comic Sans MS"/>
                <a:cs typeface="Comic Sans MS"/>
              </a:rPr>
              <a:t>r</a:t>
            </a:r>
            <a:r>
              <a:rPr sz="1200" spc="-5" dirty="0">
                <a:latin typeface="Comic Sans MS"/>
                <a:cs typeface="Comic Sans MS"/>
              </a:rPr>
              <a:t>to</a:t>
            </a:r>
            <a:endParaRPr sz="1200" dirty="0">
              <a:latin typeface="Comic Sans MS"/>
              <a:cs typeface="Comic Sans MS"/>
            </a:endParaRPr>
          </a:p>
          <a:p>
            <a:pPr marL="12700">
              <a:lnSpc>
                <a:spcPts val="2260"/>
              </a:lnSpc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000" spc="5" dirty="0">
                <a:latin typeface="Comic Sans MS"/>
                <a:cs typeface="Comic Sans MS"/>
              </a:rPr>
              <a:t>.:</a:t>
            </a:r>
            <a:endParaRPr sz="20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2362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RACTERÍSTICAS FISIOGRÁFICAS DA BACIA - Rede Agronomia">
            <a:extLst>
              <a:ext uri="{FF2B5EF4-FFF2-40B4-BE49-F238E27FC236}">
                <a16:creationId xmlns:a16="http://schemas.microsoft.com/office/drawing/2014/main" id="{955E0C09-7BD4-4C3E-8848-B80B073E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8" y="1542632"/>
            <a:ext cx="9160289" cy="492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5" name="Text Box 20"/>
          <p:cNvSpPr txBox="1">
            <a:spLocks noChangeArrowheads="1"/>
          </p:cNvSpPr>
          <p:nvPr/>
        </p:nvSpPr>
        <p:spPr bwMode="auto">
          <a:xfrm>
            <a:off x="6660136" y="942557"/>
            <a:ext cx="53387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Valores típicos:</a:t>
            </a:r>
          </a:p>
          <a:p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Baixa declividade: alguns cm por km</a:t>
            </a:r>
          </a:p>
          <a:p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declividade: alguns m por km</a:t>
            </a:r>
          </a:p>
        </p:txBody>
      </p:sp>
      <p:sp>
        <p:nvSpPr>
          <p:cNvPr id="29" name="CaixaDeTexto 28"/>
          <p:cNvSpPr txBox="1">
            <a:spLocks noChangeArrowheads="1"/>
          </p:cNvSpPr>
          <p:nvPr/>
        </p:nvSpPr>
        <p:spPr bwMode="auto">
          <a:xfrm>
            <a:off x="2424113" y="225620"/>
            <a:ext cx="70040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Perfil Longitudinal</a:t>
            </a:r>
          </a:p>
        </p:txBody>
      </p:sp>
    </p:spTree>
    <p:extLst>
      <p:ext uri="{BB962C8B-B14F-4D97-AF65-F5344CB8AC3E}">
        <p14:creationId xmlns:p14="http://schemas.microsoft.com/office/powerpoint/2010/main" val="68414549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772411" y="1"/>
            <a:ext cx="8639556" cy="743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6351" y="88763"/>
            <a:ext cx="81584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102995" algn="l"/>
                <a:tab pos="3156585" algn="l"/>
                <a:tab pos="3509645" algn="l"/>
                <a:tab pos="5568315" algn="l"/>
                <a:tab pos="6118225" algn="l"/>
                <a:tab pos="6731000" algn="l"/>
              </a:tabLst>
            </a:pPr>
            <a:r>
              <a:rPr sz="2200" b="1" spc="-15" dirty="0" err="1">
                <a:latin typeface="Trebuchet MS" panose="020B0603020202020204" pitchFamily="34" charset="0"/>
                <a:cs typeface="Comic Sans MS"/>
              </a:rPr>
              <a:t>Per</a:t>
            </a:r>
            <a:r>
              <a:rPr sz="2200" b="1" spc="-35" dirty="0" err="1">
                <a:latin typeface="Trebuchet MS" panose="020B0603020202020204" pitchFamily="34" charset="0"/>
                <a:cs typeface="Comic Sans MS"/>
              </a:rPr>
              <a:t>f</a:t>
            </a:r>
            <a:r>
              <a:rPr sz="2200" b="1" spc="-15" dirty="0" err="1">
                <a:latin typeface="Trebuchet MS" panose="020B0603020202020204" pitchFamily="34" charset="0"/>
                <a:cs typeface="Comic Sans MS"/>
              </a:rPr>
              <a:t>i</a:t>
            </a:r>
            <a:r>
              <a:rPr sz="2200" b="1" spc="-10" dirty="0" err="1">
                <a:latin typeface="Trebuchet MS" panose="020B0603020202020204" pitchFamily="34" charset="0"/>
                <a:cs typeface="Comic Sans MS"/>
              </a:rPr>
              <a:t>l</a:t>
            </a:r>
            <a:r>
              <a:rPr sz="22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200" b="1" spc="-15" dirty="0">
                <a:latin typeface="Trebuchet MS" panose="020B0603020202020204" pitchFamily="34" charset="0"/>
                <a:cs typeface="Comic Sans MS"/>
              </a:rPr>
              <a:t>longitudinal</a:t>
            </a:r>
            <a:r>
              <a:rPr sz="22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200" b="1" spc="-20" dirty="0">
                <a:latin typeface="Trebuchet MS" panose="020B0603020202020204" pitchFamily="34" charset="0"/>
                <a:cs typeface="Comic Sans MS"/>
              </a:rPr>
              <a:t>e</a:t>
            </a:r>
            <a:r>
              <a:rPr sz="22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200" b="1" spc="-20" dirty="0">
                <a:latin typeface="Trebuchet MS" panose="020B0603020202020204" pitchFamily="34" charset="0"/>
                <a:cs typeface="Comic Sans MS"/>
              </a:rPr>
              <a:t>tran</a:t>
            </a:r>
            <a:r>
              <a:rPr sz="2200" b="1" spc="-30" dirty="0">
                <a:latin typeface="Trebuchet MS" panose="020B0603020202020204" pitchFamily="34" charset="0"/>
                <a:cs typeface="Comic Sans MS"/>
              </a:rPr>
              <a:t>s</a:t>
            </a:r>
            <a:r>
              <a:rPr sz="2200" b="1" spc="-20" dirty="0">
                <a:latin typeface="Trebuchet MS" panose="020B0603020202020204" pitchFamily="34" charset="0"/>
                <a:cs typeface="Comic Sans MS"/>
              </a:rPr>
              <a:t>ver</a:t>
            </a:r>
            <a:r>
              <a:rPr sz="2200" b="1" spc="-30" dirty="0">
                <a:latin typeface="Trebuchet MS" panose="020B0603020202020204" pitchFamily="34" charset="0"/>
                <a:cs typeface="Comic Sans MS"/>
              </a:rPr>
              <a:t>s</a:t>
            </a:r>
            <a:r>
              <a:rPr sz="2200" b="1" spc="-15" dirty="0">
                <a:latin typeface="Trebuchet MS" panose="020B0603020202020204" pitchFamily="34" charset="0"/>
                <a:cs typeface="Comic Sans MS"/>
              </a:rPr>
              <a:t>al</a:t>
            </a:r>
            <a:r>
              <a:rPr sz="22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200" b="1" spc="-25" dirty="0">
                <a:latin typeface="Trebuchet MS" panose="020B0603020202020204" pitchFamily="34" charset="0"/>
                <a:cs typeface="Comic Sans MS"/>
              </a:rPr>
              <a:t>d</a:t>
            </a:r>
            <a:r>
              <a:rPr sz="2200" b="1" spc="-15" dirty="0">
                <a:latin typeface="Trebuchet MS" panose="020B0603020202020204" pitchFamily="34" charset="0"/>
                <a:cs typeface="Comic Sans MS"/>
              </a:rPr>
              <a:t>o</a:t>
            </a:r>
            <a:r>
              <a:rPr sz="22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200" b="1" spc="-20" dirty="0" err="1">
                <a:latin typeface="Trebuchet MS" panose="020B0603020202020204" pitchFamily="34" charset="0"/>
                <a:cs typeface="Comic Sans MS"/>
              </a:rPr>
              <a:t>ri</a:t>
            </a:r>
            <a:r>
              <a:rPr sz="2200" b="1" spc="-15" dirty="0" err="1">
                <a:latin typeface="Trebuchet MS" panose="020B0603020202020204" pitchFamily="34" charset="0"/>
                <a:cs typeface="Comic Sans MS"/>
              </a:rPr>
              <a:t>o</a:t>
            </a:r>
            <a:r>
              <a:rPr sz="2200" b="1" dirty="0">
                <a:latin typeface="Trebuchet MS" panose="020B0603020202020204" pitchFamily="34" charset="0"/>
                <a:cs typeface="Times New Roman"/>
              </a:rPr>
              <a:t>	</a:t>
            </a:r>
            <a:r>
              <a:rPr sz="2200" b="1" spc="-15" dirty="0">
                <a:latin typeface="Trebuchet MS" panose="020B0603020202020204" pitchFamily="34" charset="0"/>
                <a:cs typeface="Comic Sans MS"/>
              </a:rPr>
              <a:t>principal</a:t>
            </a:r>
            <a:endParaRPr sz="2200" dirty="0">
              <a:latin typeface="Trebuchet MS" panose="020B0603020202020204" pitchFamily="34" charset="0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7561" y="710946"/>
            <a:ext cx="4114800" cy="585470"/>
          </a:xfrm>
          <a:custGeom>
            <a:avLst/>
            <a:gdLst/>
            <a:ahLst/>
            <a:cxnLst/>
            <a:rect l="l" t="t" r="r" b="b"/>
            <a:pathLst>
              <a:path w="4114800" h="585469">
                <a:moveTo>
                  <a:pt x="0" y="585215"/>
                </a:moveTo>
                <a:lnTo>
                  <a:pt x="4114799" y="585215"/>
                </a:lnTo>
                <a:lnTo>
                  <a:pt x="4114799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961" y="2820162"/>
            <a:ext cx="4114800" cy="585470"/>
          </a:xfrm>
          <a:custGeom>
            <a:avLst/>
            <a:gdLst/>
            <a:ahLst/>
            <a:cxnLst/>
            <a:rect l="l" t="t" r="r" b="b"/>
            <a:pathLst>
              <a:path w="4114800" h="585470">
                <a:moveTo>
                  <a:pt x="0" y="585215"/>
                </a:moveTo>
                <a:lnTo>
                  <a:pt x="4114799" y="585215"/>
                </a:lnTo>
                <a:lnTo>
                  <a:pt x="4114799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CCFBD-E5B0-4DFB-82CA-CCA4FA9DD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8"/>
          <a:stretch/>
        </p:blipFill>
        <p:spPr>
          <a:xfrm>
            <a:off x="1535275" y="1197735"/>
            <a:ext cx="8639556" cy="50917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5C9D39-12D5-415E-90BB-0DA9831B2C2A}"/>
              </a:ext>
            </a:extLst>
          </p:cNvPr>
          <p:cNvCxnSpPr/>
          <p:nvPr/>
        </p:nvCxnSpPr>
        <p:spPr>
          <a:xfrm flipV="1">
            <a:off x="2016351" y="2421228"/>
            <a:ext cx="0" cy="1429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68B286-F0FC-4C66-A9ED-FD539840822B}"/>
              </a:ext>
            </a:extLst>
          </p:cNvPr>
          <p:cNvCxnSpPr>
            <a:cxnSpLocks/>
          </p:cNvCxnSpPr>
          <p:nvPr/>
        </p:nvCxnSpPr>
        <p:spPr>
          <a:xfrm>
            <a:off x="2016351" y="3850783"/>
            <a:ext cx="697601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7">
            <a:extLst>
              <a:ext uri="{FF2B5EF4-FFF2-40B4-BE49-F238E27FC236}">
                <a16:creationId xmlns:a16="http://schemas.microsoft.com/office/drawing/2014/main" id="{DB53122E-DE0C-41BA-BD1A-36CC04B1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459" y="3833292"/>
            <a:ext cx="3047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Distância ao longo do rio principal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CE6C28FC-F432-44C7-AE97-E15DFE1217B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056840" y="3038100"/>
            <a:ext cx="15856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Altitude</a:t>
            </a:r>
            <a:r>
              <a:rPr lang="pt-BR" altLang="pt-BR" sz="1600" dirty="0"/>
              <a:t> do leito</a:t>
            </a:r>
          </a:p>
        </p:txBody>
      </p:sp>
    </p:spTree>
    <p:extLst>
      <p:ext uri="{BB962C8B-B14F-4D97-AF65-F5344CB8AC3E}">
        <p14:creationId xmlns:p14="http://schemas.microsoft.com/office/powerpoint/2010/main" val="3303661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0"/>
          <p:cNvSpPr txBox="1">
            <a:spLocks noChangeArrowheads="1"/>
          </p:cNvSpPr>
          <p:nvPr/>
        </p:nvSpPr>
        <p:spPr bwMode="auto">
          <a:xfrm>
            <a:off x="1662114" y="961059"/>
            <a:ext cx="8777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 eaLnBrk="1" hangingPunct="1"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Descrição da relação entre área de contribuição e altitude. </a:t>
            </a:r>
          </a:p>
        </p:txBody>
      </p:sp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3009901" y="5247308"/>
            <a:ext cx="50403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 flipV="1">
            <a:off x="3297238" y="2150097"/>
            <a:ext cx="0" cy="32400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1933575" y="1989758"/>
            <a:ext cx="1423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Altitude (m)</a:t>
            </a:r>
          </a:p>
        </p:txBody>
      </p:sp>
      <p:sp>
        <p:nvSpPr>
          <p:cNvPr id="32774" name="Freeform 7"/>
          <p:cNvSpPr>
            <a:spLocks/>
          </p:cNvSpPr>
          <p:nvPr/>
        </p:nvSpPr>
        <p:spPr bwMode="auto">
          <a:xfrm>
            <a:off x="3297238" y="2581897"/>
            <a:ext cx="4032250" cy="2376487"/>
          </a:xfrm>
          <a:custGeom>
            <a:avLst/>
            <a:gdLst>
              <a:gd name="T0" fmla="*/ 0 w 2540"/>
              <a:gd name="T1" fmla="*/ 0 h 1497"/>
              <a:gd name="T2" fmla="*/ 2147483647 w 2540"/>
              <a:gd name="T3" fmla="*/ 2147483647 h 1497"/>
              <a:gd name="T4" fmla="*/ 2147483647 w 2540"/>
              <a:gd name="T5" fmla="*/ 2147483647 h 1497"/>
              <a:gd name="T6" fmla="*/ 2147483647 w 2540"/>
              <a:gd name="T7" fmla="*/ 2147483647 h 1497"/>
              <a:gd name="T8" fmla="*/ 2147483647 w 2540"/>
              <a:gd name="T9" fmla="*/ 2147483647 h 1497"/>
              <a:gd name="T10" fmla="*/ 2147483647 w 2540"/>
              <a:gd name="T11" fmla="*/ 2147483647 h 1497"/>
              <a:gd name="T12" fmla="*/ 2147483647 w 2540"/>
              <a:gd name="T13" fmla="*/ 2147483647 h 1497"/>
              <a:gd name="T14" fmla="*/ 2147483647 w 2540"/>
              <a:gd name="T15" fmla="*/ 2147483647 h 1497"/>
              <a:gd name="T16" fmla="*/ 2147483647 w 2540"/>
              <a:gd name="T17" fmla="*/ 2147483647 h 1497"/>
              <a:gd name="T18" fmla="*/ 2147483647 w 2540"/>
              <a:gd name="T19" fmla="*/ 2147483647 h 1497"/>
              <a:gd name="T20" fmla="*/ 2147483647 w 2540"/>
              <a:gd name="T21" fmla="*/ 2147483647 h 1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540"/>
              <a:gd name="T34" fmla="*/ 0 h 1497"/>
              <a:gd name="T35" fmla="*/ 2540 w 2540"/>
              <a:gd name="T36" fmla="*/ 1497 h 149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540" h="1497">
                <a:moveTo>
                  <a:pt x="0" y="0"/>
                </a:moveTo>
                <a:cubicBezTo>
                  <a:pt x="61" y="15"/>
                  <a:pt x="122" y="31"/>
                  <a:pt x="182" y="46"/>
                </a:cubicBezTo>
                <a:cubicBezTo>
                  <a:pt x="242" y="61"/>
                  <a:pt x="303" y="68"/>
                  <a:pt x="363" y="91"/>
                </a:cubicBezTo>
                <a:cubicBezTo>
                  <a:pt x="423" y="114"/>
                  <a:pt x="476" y="129"/>
                  <a:pt x="544" y="182"/>
                </a:cubicBezTo>
                <a:cubicBezTo>
                  <a:pt x="612" y="235"/>
                  <a:pt x="703" y="303"/>
                  <a:pt x="771" y="409"/>
                </a:cubicBezTo>
                <a:cubicBezTo>
                  <a:pt x="839" y="515"/>
                  <a:pt x="900" y="711"/>
                  <a:pt x="953" y="817"/>
                </a:cubicBezTo>
                <a:cubicBezTo>
                  <a:pt x="1006" y="923"/>
                  <a:pt x="1021" y="983"/>
                  <a:pt x="1089" y="1044"/>
                </a:cubicBezTo>
                <a:cubicBezTo>
                  <a:pt x="1157" y="1105"/>
                  <a:pt x="1263" y="1142"/>
                  <a:pt x="1361" y="1180"/>
                </a:cubicBezTo>
                <a:cubicBezTo>
                  <a:pt x="1459" y="1218"/>
                  <a:pt x="1550" y="1232"/>
                  <a:pt x="1678" y="1270"/>
                </a:cubicBezTo>
                <a:cubicBezTo>
                  <a:pt x="1806" y="1308"/>
                  <a:pt x="1988" y="1369"/>
                  <a:pt x="2132" y="1407"/>
                </a:cubicBezTo>
                <a:cubicBezTo>
                  <a:pt x="2276" y="1445"/>
                  <a:pt x="2472" y="1482"/>
                  <a:pt x="2540" y="1497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7329488" y="4742484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32776" name="Line 9"/>
          <p:cNvSpPr>
            <a:spLocks noChangeShapeType="1"/>
          </p:cNvSpPr>
          <p:nvPr/>
        </p:nvSpPr>
        <p:spPr bwMode="auto">
          <a:xfrm>
            <a:off x="3176588" y="4958383"/>
            <a:ext cx="46085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32777" name="Text Box 10"/>
          <p:cNvSpPr txBox="1">
            <a:spLocks noChangeArrowheads="1"/>
          </p:cNvSpPr>
          <p:nvPr/>
        </p:nvSpPr>
        <p:spPr bwMode="auto">
          <a:xfrm>
            <a:off x="2684464" y="4794871"/>
            <a:ext cx="5492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pt-BR" sz="1700"/>
              <a:t>350</a:t>
            </a:r>
          </a:p>
        </p:txBody>
      </p:sp>
      <p:sp>
        <p:nvSpPr>
          <p:cNvPr id="32778" name="Text Box 11"/>
          <p:cNvSpPr txBox="1">
            <a:spLocks noChangeArrowheads="1"/>
          </p:cNvSpPr>
          <p:nvPr/>
        </p:nvSpPr>
        <p:spPr bwMode="auto">
          <a:xfrm>
            <a:off x="2684464" y="2418384"/>
            <a:ext cx="5492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pt-BR" sz="1700"/>
              <a:t>890</a:t>
            </a:r>
          </a:p>
        </p:txBody>
      </p:sp>
      <p:sp>
        <p:nvSpPr>
          <p:cNvPr id="32779" name="Text Box 12"/>
          <p:cNvSpPr txBox="1">
            <a:spLocks noChangeArrowheads="1"/>
          </p:cNvSpPr>
          <p:nvPr/>
        </p:nvSpPr>
        <p:spPr bwMode="auto">
          <a:xfrm>
            <a:off x="8212139" y="4958383"/>
            <a:ext cx="2041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Fração da área</a:t>
            </a:r>
          </a:p>
        </p:txBody>
      </p:sp>
      <p:sp>
        <p:nvSpPr>
          <p:cNvPr id="32780" name="Text Box 13"/>
          <p:cNvSpPr txBox="1">
            <a:spLocks noChangeArrowheads="1"/>
          </p:cNvSpPr>
          <p:nvPr/>
        </p:nvSpPr>
        <p:spPr bwMode="auto">
          <a:xfrm>
            <a:off x="3162300" y="5337797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pt-BR" sz="1600"/>
              <a:t>0</a:t>
            </a:r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7110413" y="5337797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pt-BR" sz="1600"/>
              <a:t>1,0</a:t>
            </a:r>
          </a:p>
        </p:txBody>
      </p:sp>
      <p:sp>
        <p:nvSpPr>
          <p:cNvPr id="32782" name="Text Box 13"/>
          <p:cNvSpPr txBox="1">
            <a:spLocks noChangeArrowheads="1"/>
          </p:cNvSpPr>
          <p:nvPr/>
        </p:nvSpPr>
        <p:spPr bwMode="auto">
          <a:xfrm>
            <a:off x="3883025" y="5337797"/>
            <a:ext cx="584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pt-BR" sz="1600"/>
              <a:t>0,25</a:t>
            </a:r>
          </a:p>
        </p:txBody>
      </p:sp>
      <p:sp>
        <p:nvSpPr>
          <p:cNvPr id="32783" name="Text Box 13"/>
          <p:cNvSpPr txBox="1">
            <a:spLocks noChangeArrowheads="1"/>
          </p:cNvSpPr>
          <p:nvPr/>
        </p:nvSpPr>
        <p:spPr bwMode="auto">
          <a:xfrm>
            <a:off x="5964238" y="5337797"/>
            <a:ext cx="584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pt-BR" sz="1600"/>
              <a:t>0,75</a:t>
            </a:r>
          </a:p>
        </p:txBody>
      </p:sp>
      <p:sp>
        <p:nvSpPr>
          <p:cNvPr id="32784" name="Text Box 13"/>
          <p:cNvSpPr txBox="1">
            <a:spLocks noChangeArrowheads="1"/>
          </p:cNvSpPr>
          <p:nvPr/>
        </p:nvSpPr>
        <p:spPr bwMode="auto">
          <a:xfrm>
            <a:off x="4919663" y="5337797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pt-BR" sz="1600"/>
              <a:t>0,5</a:t>
            </a:r>
          </a:p>
        </p:txBody>
      </p:sp>
      <p:sp>
        <p:nvSpPr>
          <p:cNvPr id="25" name="CaixaDeTexto 24"/>
          <p:cNvSpPr txBox="1">
            <a:spLocks noChangeArrowheads="1"/>
          </p:cNvSpPr>
          <p:nvPr/>
        </p:nvSpPr>
        <p:spPr bwMode="auto">
          <a:xfrm>
            <a:off x="2462213" y="193691"/>
            <a:ext cx="70040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Curva Hipsométrica</a:t>
            </a:r>
          </a:p>
        </p:txBody>
      </p:sp>
    </p:spTree>
    <p:extLst>
      <p:ext uri="{BB962C8B-B14F-4D97-AF65-F5344CB8AC3E}">
        <p14:creationId xmlns:p14="http://schemas.microsoft.com/office/powerpoint/2010/main" val="414038869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6DFE07C0-E186-4899-A21D-4C3D2B0000E5}"/>
              </a:ext>
            </a:extLst>
          </p:cNvPr>
          <p:cNvSpPr txBox="1"/>
          <p:nvPr/>
        </p:nvSpPr>
        <p:spPr>
          <a:xfrm>
            <a:off x="643945" y="629370"/>
            <a:ext cx="104318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Tempo, a partir do início da precipitação, necessário para que toda a bacia esteja contribuindo para a seção em estudo </a:t>
            </a:r>
            <a:endParaRPr lang="en-US" sz="2400" dirty="0"/>
          </a:p>
        </p:txBody>
      </p:sp>
      <p:grpSp>
        <p:nvGrpSpPr>
          <p:cNvPr id="33794" name="Group 3"/>
          <p:cNvGrpSpPr>
            <a:grpSpLocks/>
          </p:cNvGrpSpPr>
          <p:nvPr/>
        </p:nvGrpSpPr>
        <p:grpSpPr bwMode="auto">
          <a:xfrm>
            <a:off x="1593313" y="2249946"/>
            <a:ext cx="4897438" cy="3673475"/>
            <a:chOff x="68" y="1434"/>
            <a:chExt cx="3088" cy="2314"/>
          </a:xfrm>
        </p:grpSpPr>
        <p:sp>
          <p:nvSpPr>
            <p:cNvPr id="33843" name="Freeform 4"/>
            <p:cNvSpPr>
              <a:spLocks/>
            </p:cNvSpPr>
            <p:nvPr/>
          </p:nvSpPr>
          <p:spPr bwMode="auto">
            <a:xfrm rot="-1760500">
              <a:off x="68" y="1796"/>
              <a:ext cx="3088" cy="1549"/>
            </a:xfrm>
            <a:custGeom>
              <a:avLst/>
              <a:gdLst>
                <a:gd name="T0" fmla="*/ 157 w 3088"/>
                <a:gd name="T1" fmla="*/ 1369 h 1549"/>
                <a:gd name="T2" fmla="*/ 52 w 3088"/>
                <a:gd name="T3" fmla="*/ 1242 h 1549"/>
                <a:gd name="T4" fmla="*/ 0 w 3088"/>
                <a:gd name="T5" fmla="*/ 1017 h 1549"/>
                <a:gd name="T6" fmla="*/ 7 w 3088"/>
                <a:gd name="T7" fmla="*/ 845 h 1549"/>
                <a:gd name="T8" fmla="*/ 74 w 3088"/>
                <a:gd name="T9" fmla="*/ 680 h 1549"/>
                <a:gd name="T10" fmla="*/ 157 w 3088"/>
                <a:gd name="T11" fmla="*/ 628 h 1549"/>
                <a:gd name="T12" fmla="*/ 194 w 3088"/>
                <a:gd name="T13" fmla="*/ 606 h 1549"/>
                <a:gd name="T14" fmla="*/ 217 w 3088"/>
                <a:gd name="T15" fmla="*/ 583 h 1549"/>
                <a:gd name="T16" fmla="*/ 389 w 3088"/>
                <a:gd name="T17" fmla="*/ 546 h 1549"/>
                <a:gd name="T18" fmla="*/ 710 w 3088"/>
                <a:gd name="T19" fmla="*/ 486 h 1549"/>
                <a:gd name="T20" fmla="*/ 995 w 3088"/>
                <a:gd name="T21" fmla="*/ 531 h 1549"/>
                <a:gd name="T22" fmla="*/ 1167 w 3088"/>
                <a:gd name="T23" fmla="*/ 508 h 1549"/>
                <a:gd name="T24" fmla="*/ 1316 w 3088"/>
                <a:gd name="T25" fmla="*/ 254 h 1549"/>
                <a:gd name="T26" fmla="*/ 1376 w 3088"/>
                <a:gd name="T27" fmla="*/ 134 h 1549"/>
                <a:gd name="T28" fmla="*/ 1384 w 3088"/>
                <a:gd name="T29" fmla="*/ 112 h 1549"/>
                <a:gd name="T30" fmla="*/ 1511 w 3088"/>
                <a:gd name="T31" fmla="*/ 45 h 1549"/>
                <a:gd name="T32" fmla="*/ 1578 w 3088"/>
                <a:gd name="T33" fmla="*/ 0 h 1549"/>
                <a:gd name="T34" fmla="*/ 1675 w 3088"/>
                <a:gd name="T35" fmla="*/ 82 h 1549"/>
                <a:gd name="T36" fmla="*/ 1698 w 3088"/>
                <a:gd name="T37" fmla="*/ 202 h 1549"/>
                <a:gd name="T38" fmla="*/ 1960 w 3088"/>
                <a:gd name="T39" fmla="*/ 217 h 1549"/>
                <a:gd name="T40" fmla="*/ 2431 w 3088"/>
                <a:gd name="T41" fmla="*/ 224 h 1549"/>
                <a:gd name="T42" fmla="*/ 2573 w 3088"/>
                <a:gd name="T43" fmla="*/ 187 h 1549"/>
                <a:gd name="T44" fmla="*/ 2625 w 3088"/>
                <a:gd name="T45" fmla="*/ 172 h 1549"/>
                <a:gd name="T46" fmla="*/ 2708 w 3088"/>
                <a:gd name="T47" fmla="*/ 119 h 1549"/>
                <a:gd name="T48" fmla="*/ 2827 w 3088"/>
                <a:gd name="T49" fmla="*/ 60 h 1549"/>
                <a:gd name="T50" fmla="*/ 2932 w 3088"/>
                <a:gd name="T51" fmla="*/ 15 h 1549"/>
                <a:gd name="T52" fmla="*/ 3014 w 3088"/>
                <a:gd name="T53" fmla="*/ 187 h 1549"/>
                <a:gd name="T54" fmla="*/ 3044 w 3088"/>
                <a:gd name="T55" fmla="*/ 262 h 1549"/>
                <a:gd name="T56" fmla="*/ 3067 w 3088"/>
                <a:gd name="T57" fmla="*/ 314 h 1549"/>
                <a:gd name="T58" fmla="*/ 3014 w 3088"/>
                <a:gd name="T59" fmla="*/ 636 h 1549"/>
                <a:gd name="T60" fmla="*/ 2984 w 3088"/>
                <a:gd name="T61" fmla="*/ 703 h 1549"/>
                <a:gd name="T62" fmla="*/ 2969 w 3088"/>
                <a:gd name="T63" fmla="*/ 793 h 1549"/>
                <a:gd name="T64" fmla="*/ 2947 w 3088"/>
                <a:gd name="T65" fmla="*/ 860 h 1549"/>
                <a:gd name="T66" fmla="*/ 2939 w 3088"/>
                <a:gd name="T67" fmla="*/ 905 h 1549"/>
                <a:gd name="T68" fmla="*/ 2947 w 3088"/>
                <a:gd name="T69" fmla="*/ 1129 h 1549"/>
                <a:gd name="T70" fmla="*/ 2939 w 3088"/>
                <a:gd name="T71" fmla="*/ 1242 h 1549"/>
                <a:gd name="T72" fmla="*/ 2895 w 3088"/>
                <a:gd name="T73" fmla="*/ 1264 h 1549"/>
                <a:gd name="T74" fmla="*/ 2558 w 3088"/>
                <a:gd name="T75" fmla="*/ 1339 h 1549"/>
                <a:gd name="T76" fmla="*/ 2341 w 3088"/>
                <a:gd name="T77" fmla="*/ 1361 h 1549"/>
                <a:gd name="T78" fmla="*/ 2191 w 3088"/>
                <a:gd name="T79" fmla="*/ 1384 h 1549"/>
                <a:gd name="T80" fmla="*/ 2094 w 3088"/>
                <a:gd name="T81" fmla="*/ 1443 h 1549"/>
                <a:gd name="T82" fmla="*/ 1608 w 3088"/>
                <a:gd name="T83" fmla="*/ 1541 h 1549"/>
                <a:gd name="T84" fmla="*/ 1047 w 3088"/>
                <a:gd name="T85" fmla="*/ 1481 h 1549"/>
                <a:gd name="T86" fmla="*/ 980 w 3088"/>
                <a:gd name="T87" fmla="*/ 1421 h 1549"/>
                <a:gd name="T88" fmla="*/ 800 w 3088"/>
                <a:gd name="T89" fmla="*/ 1316 h 1549"/>
                <a:gd name="T90" fmla="*/ 613 w 3088"/>
                <a:gd name="T91" fmla="*/ 1346 h 1549"/>
                <a:gd name="T92" fmla="*/ 553 w 3088"/>
                <a:gd name="T93" fmla="*/ 1369 h 1549"/>
                <a:gd name="T94" fmla="*/ 516 w 3088"/>
                <a:gd name="T95" fmla="*/ 1399 h 1549"/>
                <a:gd name="T96" fmla="*/ 321 w 3088"/>
                <a:gd name="T97" fmla="*/ 1421 h 1549"/>
                <a:gd name="T98" fmla="*/ 179 w 3088"/>
                <a:gd name="T99" fmla="*/ 1376 h 1549"/>
                <a:gd name="T100" fmla="*/ 157 w 3088"/>
                <a:gd name="T101" fmla="*/ 1369 h 15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88"/>
                <a:gd name="T154" fmla="*/ 0 h 1549"/>
                <a:gd name="T155" fmla="*/ 3088 w 3088"/>
                <a:gd name="T156" fmla="*/ 1549 h 154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88" h="1549">
                  <a:moveTo>
                    <a:pt x="157" y="1369"/>
                  </a:moveTo>
                  <a:cubicBezTo>
                    <a:pt x="87" y="1354"/>
                    <a:pt x="67" y="1311"/>
                    <a:pt x="52" y="1242"/>
                  </a:cubicBezTo>
                  <a:cubicBezTo>
                    <a:pt x="32" y="1147"/>
                    <a:pt x="25" y="1098"/>
                    <a:pt x="0" y="1017"/>
                  </a:cubicBezTo>
                  <a:cubicBezTo>
                    <a:pt x="7" y="865"/>
                    <a:pt x="7" y="922"/>
                    <a:pt x="7" y="845"/>
                  </a:cubicBezTo>
                  <a:cubicBezTo>
                    <a:pt x="29" y="781"/>
                    <a:pt x="38" y="735"/>
                    <a:pt x="74" y="680"/>
                  </a:cubicBezTo>
                  <a:cubicBezTo>
                    <a:pt x="86" y="662"/>
                    <a:pt x="136" y="638"/>
                    <a:pt x="157" y="628"/>
                  </a:cubicBezTo>
                  <a:cubicBezTo>
                    <a:pt x="170" y="622"/>
                    <a:pt x="183" y="615"/>
                    <a:pt x="194" y="606"/>
                  </a:cubicBezTo>
                  <a:cubicBezTo>
                    <a:pt x="203" y="599"/>
                    <a:pt x="208" y="588"/>
                    <a:pt x="217" y="583"/>
                  </a:cubicBezTo>
                  <a:cubicBezTo>
                    <a:pt x="263" y="556"/>
                    <a:pt x="339" y="551"/>
                    <a:pt x="389" y="546"/>
                  </a:cubicBezTo>
                  <a:cubicBezTo>
                    <a:pt x="499" y="518"/>
                    <a:pt x="596" y="495"/>
                    <a:pt x="710" y="486"/>
                  </a:cubicBezTo>
                  <a:cubicBezTo>
                    <a:pt x="826" y="492"/>
                    <a:pt x="887" y="512"/>
                    <a:pt x="995" y="531"/>
                  </a:cubicBezTo>
                  <a:cubicBezTo>
                    <a:pt x="1052" y="523"/>
                    <a:pt x="1119" y="540"/>
                    <a:pt x="1167" y="508"/>
                  </a:cubicBezTo>
                  <a:cubicBezTo>
                    <a:pt x="1266" y="442"/>
                    <a:pt x="1277" y="347"/>
                    <a:pt x="1316" y="254"/>
                  </a:cubicBezTo>
                  <a:cubicBezTo>
                    <a:pt x="1384" y="91"/>
                    <a:pt x="1328" y="231"/>
                    <a:pt x="1376" y="134"/>
                  </a:cubicBezTo>
                  <a:cubicBezTo>
                    <a:pt x="1379" y="127"/>
                    <a:pt x="1378" y="117"/>
                    <a:pt x="1384" y="112"/>
                  </a:cubicBezTo>
                  <a:cubicBezTo>
                    <a:pt x="1423" y="84"/>
                    <a:pt x="1470" y="70"/>
                    <a:pt x="1511" y="45"/>
                  </a:cubicBezTo>
                  <a:cubicBezTo>
                    <a:pt x="1537" y="30"/>
                    <a:pt x="1549" y="9"/>
                    <a:pt x="1578" y="0"/>
                  </a:cubicBezTo>
                  <a:cubicBezTo>
                    <a:pt x="1626" y="18"/>
                    <a:pt x="1663" y="27"/>
                    <a:pt x="1675" y="82"/>
                  </a:cubicBezTo>
                  <a:cubicBezTo>
                    <a:pt x="1683" y="122"/>
                    <a:pt x="1661" y="185"/>
                    <a:pt x="1698" y="202"/>
                  </a:cubicBezTo>
                  <a:cubicBezTo>
                    <a:pt x="1777" y="239"/>
                    <a:pt x="1873" y="212"/>
                    <a:pt x="1960" y="217"/>
                  </a:cubicBezTo>
                  <a:cubicBezTo>
                    <a:pt x="2129" y="241"/>
                    <a:pt x="2252" y="234"/>
                    <a:pt x="2431" y="224"/>
                  </a:cubicBezTo>
                  <a:cubicBezTo>
                    <a:pt x="2478" y="212"/>
                    <a:pt x="2526" y="200"/>
                    <a:pt x="2573" y="187"/>
                  </a:cubicBezTo>
                  <a:cubicBezTo>
                    <a:pt x="2590" y="182"/>
                    <a:pt x="2625" y="172"/>
                    <a:pt x="2625" y="172"/>
                  </a:cubicBezTo>
                  <a:cubicBezTo>
                    <a:pt x="2678" y="140"/>
                    <a:pt x="2651" y="157"/>
                    <a:pt x="2708" y="119"/>
                  </a:cubicBezTo>
                  <a:cubicBezTo>
                    <a:pt x="2745" y="94"/>
                    <a:pt x="2792" y="87"/>
                    <a:pt x="2827" y="60"/>
                  </a:cubicBezTo>
                  <a:cubicBezTo>
                    <a:pt x="2862" y="33"/>
                    <a:pt x="2889" y="23"/>
                    <a:pt x="2932" y="15"/>
                  </a:cubicBezTo>
                  <a:cubicBezTo>
                    <a:pt x="3010" y="40"/>
                    <a:pt x="2949" y="14"/>
                    <a:pt x="3014" y="187"/>
                  </a:cubicBezTo>
                  <a:cubicBezTo>
                    <a:pt x="3023" y="212"/>
                    <a:pt x="3034" y="237"/>
                    <a:pt x="3044" y="262"/>
                  </a:cubicBezTo>
                  <a:cubicBezTo>
                    <a:pt x="3051" y="279"/>
                    <a:pt x="3067" y="314"/>
                    <a:pt x="3067" y="314"/>
                  </a:cubicBezTo>
                  <a:cubicBezTo>
                    <a:pt x="3057" y="632"/>
                    <a:pt x="3088" y="488"/>
                    <a:pt x="3014" y="636"/>
                  </a:cubicBezTo>
                  <a:cubicBezTo>
                    <a:pt x="2995" y="773"/>
                    <a:pt x="3027" y="638"/>
                    <a:pt x="2984" y="703"/>
                  </a:cubicBezTo>
                  <a:cubicBezTo>
                    <a:pt x="2967" y="728"/>
                    <a:pt x="2976" y="763"/>
                    <a:pt x="2969" y="793"/>
                  </a:cubicBezTo>
                  <a:cubicBezTo>
                    <a:pt x="2964" y="816"/>
                    <a:pt x="2953" y="837"/>
                    <a:pt x="2947" y="860"/>
                  </a:cubicBezTo>
                  <a:cubicBezTo>
                    <a:pt x="2943" y="875"/>
                    <a:pt x="2942" y="890"/>
                    <a:pt x="2939" y="905"/>
                  </a:cubicBezTo>
                  <a:cubicBezTo>
                    <a:pt x="2942" y="980"/>
                    <a:pt x="2943" y="1054"/>
                    <a:pt x="2947" y="1129"/>
                  </a:cubicBezTo>
                  <a:cubicBezTo>
                    <a:pt x="2949" y="1169"/>
                    <a:pt x="2967" y="1203"/>
                    <a:pt x="2939" y="1242"/>
                  </a:cubicBezTo>
                  <a:cubicBezTo>
                    <a:pt x="2929" y="1255"/>
                    <a:pt x="2910" y="1257"/>
                    <a:pt x="2895" y="1264"/>
                  </a:cubicBezTo>
                  <a:cubicBezTo>
                    <a:pt x="2736" y="1334"/>
                    <a:pt x="2734" y="1330"/>
                    <a:pt x="2558" y="1339"/>
                  </a:cubicBezTo>
                  <a:cubicBezTo>
                    <a:pt x="2481" y="1351"/>
                    <a:pt x="2424" y="1357"/>
                    <a:pt x="2341" y="1361"/>
                  </a:cubicBezTo>
                  <a:cubicBezTo>
                    <a:pt x="2291" y="1368"/>
                    <a:pt x="2241" y="1375"/>
                    <a:pt x="2191" y="1384"/>
                  </a:cubicBezTo>
                  <a:cubicBezTo>
                    <a:pt x="2154" y="1406"/>
                    <a:pt x="2134" y="1428"/>
                    <a:pt x="2094" y="1443"/>
                  </a:cubicBezTo>
                  <a:cubicBezTo>
                    <a:pt x="1993" y="1549"/>
                    <a:pt x="1731" y="1536"/>
                    <a:pt x="1608" y="1541"/>
                  </a:cubicBezTo>
                  <a:cubicBezTo>
                    <a:pt x="1418" y="1529"/>
                    <a:pt x="1234" y="1510"/>
                    <a:pt x="1047" y="1481"/>
                  </a:cubicBezTo>
                  <a:cubicBezTo>
                    <a:pt x="1012" y="1469"/>
                    <a:pt x="1011" y="1444"/>
                    <a:pt x="980" y="1421"/>
                  </a:cubicBezTo>
                  <a:cubicBezTo>
                    <a:pt x="933" y="1386"/>
                    <a:pt x="862" y="1333"/>
                    <a:pt x="800" y="1316"/>
                  </a:cubicBezTo>
                  <a:cubicBezTo>
                    <a:pt x="738" y="1274"/>
                    <a:pt x="676" y="1334"/>
                    <a:pt x="613" y="1346"/>
                  </a:cubicBezTo>
                  <a:cubicBezTo>
                    <a:pt x="594" y="1356"/>
                    <a:pt x="571" y="1357"/>
                    <a:pt x="553" y="1369"/>
                  </a:cubicBezTo>
                  <a:cubicBezTo>
                    <a:pt x="482" y="1416"/>
                    <a:pt x="591" y="1372"/>
                    <a:pt x="516" y="1399"/>
                  </a:cubicBezTo>
                  <a:cubicBezTo>
                    <a:pt x="459" y="1454"/>
                    <a:pt x="408" y="1426"/>
                    <a:pt x="321" y="1421"/>
                  </a:cubicBezTo>
                  <a:cubicBezTo>
                    <a:pt x="272" y="1388"/>
                    <a:pt x="239" y="1383"/>
                    <a:pt x="179" y="1376"/>
                  </a:cubicBezTo>
                  <a:cubicBezTo>
                    <a:pt x="172" y="1374"/>
                    <a:pt x="157" y="1369"/>
                    <a:pt x="157" y="1369"/>
                  </a:cubicBez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44" name="Freeform 5"/>
            <p:cNvSpPr>
              <a:spLocks/>
            </p:cNvSpPr>
            <p:nvPr/>
          </p:nvSpPr>
          <p:spPr bwMode="auto">
            <a:xfrm>
              <a:off x="552" y="2295"/>
              <a:ext cx="1875" cy="1452"/>
            </a:xfrm>
            <a:custGeom>
              <a:avLst/>
              <a:gdLst>
                <a:gd name="T0" fmla="*/ 1875 w 1875"/>
                <a:gd name="T1" fmla="*/ 0 h 1452"/>
                <a:gd name="T2" fmla="*/ 1376 w 1875"/>
                <a:gd name="T3" fmla="*/ 91 h 1452"/>
                <a:gd name="T4" fmla="*/ 1013 w 1875"/>
                <a:gd name="T5" fmla="*/ 454 h 1452"/>
                <a:gd name="T6" fmla="*/ 877 w 1875"/>
                <a:gd name="T7" fmla="*/ 590 h 1452"/>
                <a:gd name="T8" fmla="*/ 559 w 1875"/>
                <a:gd name="T9" fmla="*/ 635 h 1452"/>
                <a:gd name="T10" fmla="*/ 423 w 1875"/>
                <a:gd name="T11" fmla="*/ 681 h 1452"/>
                <a:gd name="T12" fmla="*/ 332 w 1875"/>
                <a:gd name="T13" fmla="*/ 862 h 1452"/>
                <a:gd name="T14" fmla="*/ 242 w 1875"/>
                <a:gd name="T15" fmla="*/ 1180 h 1452"/>
                <a:gd name="T16" fmla="*/ 106 w 1875"/>
                <a:gd name="T17" fmla="*/ 1271 h 1452"/>
                <a:gd name="T18" fmla="*/ 15 w 1875"/>
                <a:gd name="T19" fmla="*/ 1316 h 1452"/>
                <a:gd name="T20" fmla="*/ 15 w 1875"/>
                <a:gd name="T21" fmla="*/ 1361 h 1452"/>
                <a:gd name="T22" fmla="*/ 15 w 1875"/>
                <a:gd name="T23" fmla="*/ 1452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45" name="Freeform 6"/>
            <p:cNvSpPr>
              <a:spLocks/>
            </p:cNvSpPr>
            <p:nvPr/>
          </p:nvSpPr>
          <p:spPr bwMode="auto">
            <a:xfrm rot="5400000">
              <a:off x="1723" y="259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46" name="Freeform 7"/>
            <p:cNvSpPr>
              <a:spLocks/>
            </p:cNvSpPr>
            <p:nvPr/>
          </p:nvSpPr>
          <p:spPr bwMode="auto">
            <a:xfrm rot="10800000">
              <a:off x="2200" y="166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47" name="Freeform 8"/>
            <p:cNvSpPr>
              <a:spLocks/>
            </p:cNvSpPr>
            <p:nvPr/>
          </p:nvSpPr>
          <p:spPr bwMode="auto">
            <a:xfrm>
              <a:off x="1309" y="2101"/>
              <a:ext cx="135" cy="793"/>
            </a:xfrm>
            <a:custGeom>
              <a:avLst/>
              <a:gdLst>
                <a:gd name="T0" fmla="*/ 22 w 135"/>
                <a:gd name="T1" fmla="*/ 793 h 793"/>
                <a:gd name="T2" fmla="*/ 67 w 135"/>
                <a:gd name="T3" fmla="*/ 733 h 793"/>
                <a:gd name="T4" fmla="*/ 104 w 135"/>
                <a:gd name="T5" fmla="*/ 613 h 793"/>
                <a:gd name="T6" fmla="*/ 127 w 135"/>
                <a:gd name="T7" fmla="*/ 486 h 793"/>
                <a:gd name="T8" fmla="*/ 119 w 135"/>
                <a:gd name="T9" fmla="*/ 464 h 793"/>
                <a:gd name="T10" fmla="*/ 97 w 135"/>
                <a:gd name="T11" fmla="*/ 456 h 793"/>
                <a:gd name="T12" fmla="*/ 67 w 135"/>
                <a:gd name="T13" fmla="*/ 411 h 793"/>
                <a:gd name="T14" fmla="*/ 30 w 135"/>
                <a:gd name="T15" fmla="*/ 366 h 793"/>
                <a:gd name="T16" fmla="*/ 0 w 135"/>
                <a:gd name="T17" fmla="*/ 322 h 793"/>
                <a:gd name="T18" fmla="*/ 22 w 135"/>
                <a:gd name="T19" fmla="*/ 202 h 793"/>
                <a:gd name="T20" fmla="*/ 67 w 135"/>
                <a:gd name="T21" fmla="*/ 135 h 793"/>
                <a:gd name="T22" fmla="*/ 59 w 135"/>
                <a:gd name="T23" fmla="*/ 67 h 793"/>
                <a:gd name="T24" fmla="*/ 15 w 135"/>
                <a:gd name="T25" fmla="*/ 37 h 793"/>
                <a:gd name="T26" fmla="*/ 0 w 135"/>
                <a:gd name="T27" fmla="*/ 0 h 7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5"/>
                <a:gd name="T43" fmla="*/ 0 h 793"/>
                <a:gd name="T44" fmla="*/ 135 w 135"/>
                <a:gd name="T45" fmla="*/ 793 h 79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5" h="793">
                  <a:moveTo>
                    <a:pt x="22" y="793"/>
                  </a:moveTo>
                  <a:cubicBezTo>
                    <a:pt x="48" y="775"/>
                    <a:pt x="49" y="759"/>
                    <a:pt x="67" y="733"/>
                  </a:cubicBezTo>
                  <a:cubicBezTo>
                    <a:pt x="80" y="693"/>
                    <a:pt x="95" y="654"/>
                    <a:pt x="104" y="613"/>
                  </a:cubicBezTo>
                  <a:cubicBezTo>
                    <a:pt x="109" y="566"/>
                    <a:pt x="112" y="529"/>
                    <a:pt x="127" y="486"/>
                  </a:cubicBezTo>
                  <a:cubicBezTo>
                    <a:pt x="124" y="479"/>
                    <a:pt x="125" y="470"/>
                    <a:pt x="119" y="464"/>
                  </a:cubicBezTo>
                  <a:cubicBezTo>
                    <a:pt x="113" y="458"/>
                    <a:pt x="102" y="462"/>
                    <a:pt x="97" y="456"/>
                  </a:cubicBezTo>
                  <a:cubicBezTo>
                    <a:pt x="43" y="388"/>
                    <a:pt x="135" y="457"/>
                    <a:pt x="67" y="411"/>
                  </a:cubicBezTo>
                  <a:cubicBezTo>
                    <a:pt x="14" y="333"/>
                    <a:pt x="97" y="452"/>
                    <a:pt x="30" y="366"/>
                  </a:cubicBezTo>
                  <a:cubicBezTo>
                    <a:pt x="19" y="352"/>
                    <a:pt x="0" y="322"/>
                    <a:pt x="0" y="322"/>
                  </a:cubicBezTo>
                  <a:cubicBezTo>
                    <a:pt x="4" y="292"/>
                    <a:pt x="3" y="231"/>
                    <a:pt x="22" y="202"/>
                  </a:cubicBezTo>
                  <a:cubicBezTo>
                    <a:pt x="39" y="176"/>
                    <a:pt x="56" y="165"/>
                    <a:pt x="67" y="135"/>
                  </a:cubicBezTo>
                  <a:cubicBezTo>
                    <a:pt x="64" y="112"/>
                    <a:pt x="70" y="87"/>
                    <a:pt x="59" y="67"/>
                  </a:cubicBezTo>
                  <a:cubicBezTo>
                    <a:pt x="51" y="51"/>
                    <a:pt x="15" y="37"/>
                    <a:pt x="15" y="37"/>
                  </a:cubicBezTo>
                  <a:cubicBezTo>
                    <a:pt x="5" y="10"/>
                    <a:pt x="10" y="22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48" name="Freeform 9"/>
            <p:cNvSpPr>
              <a:spLocks/>
            </p:cNvSpPr>
            <p:nvPr/>
          </p:nvSpPr>
          <p:spPr bwMode="auto">
            <a:xfrm>
              <a:off x="2408" y="2198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49" name="Freeform 10"/>
            <p:cNvSpPr>
              <a:spLocks/>
            </p:cNvSpPr>
            <p:nvPr/>
          </p:nvSpPr>
          <p:spPr bwMode="auto">
            <a:xfrm rot="5400000">
              <a:off x="351" y="3303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50" name="Line 11"/>
            <p:cNvSpPr>
              <a:spLocks noChangeShapeType="1"/>
            </p:cNvSpPr>
            <p:nvPr/>
          </p:nvSpPr>
          <p:spPr bwMode="auto">
            <a:xfrm flipH="1">
              <a:off x="2472" y="1796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51" name="Line 12"/>
            <p:cNvSpPr>
              <a:spLocks noChangeShapeType="1"/>
            </p:cNvSpPr>
            <p:nvPr/>
          </p:nvSpPr>
          <p:spPr bwMode="auto">
            <a:xfrm flipH="1">
              <a:off x="2382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52" name="Line 13"/>
            <p:cNvSpPr>
              <a:spLocks noChangeShapeType="1"/>
            </p:cNvSpPr>
            <p:nvPr/>
          </p:nvSpPr>
          <p:spPr bwMode="auto">
            <a:xfrm flipH="1">
              <a:off x="2880" y="2250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53" name="Line 14"/>
            <p:cNvSpPr>
              <a:spLocks noChangeShapeType="1"/>
            </p:cNvSpPr>
            <p:nvPr/>
          </p:nvSpPr>
          <p:spPr bwMode="auto">
            <a:xfrm rot="18427254" flipH="1">
              <a:off x="2428" y="152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54" name="Line 15"/>
            <p:cNvSpPr>
              <a:spLocks noChangeShapeType="1"/>
            </p:cNvSpPr>
            <p:nvPr/>
          </p:nvSpPr>
          <p:spPr bwMode="auto">
            <a:xfrm rot="17475569" flipH="1">
              <a:off x="1793" y="265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55" name="Line 16"/>
            <p:cNvSpPr>
              <a:spLocks noChangeShapeType="1"/>
            </p:cNvSpPr>
            <p:nvPr/>
          </p:nvSpPr>
          <p:spPr bwMode="auto">
            <a:xfrm rot="4124431" flipH="1" flipV="1">
              <a:off x="2518" y="238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56" name="Line 17"/>
            <p:cNvSpPr>
              <a:spLocks noChangeShapeType="1"/>
            </p:cNvSpPr>
            <p:nvPr/>
          </p:nvSpPr>
          <p:spPr bwMode="auto">
            <a:xfrm rot="12075569" flipV="1">
              <a:off x="976" y="329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57" name="Line 18"/>
            <p:cNvSpPr>
              <a:spLocks noChangeShapeType="1"/>
            </p:cNvSpPr>
            <p:nvPr/>
          </p:nvSpPr>
          <p:spPr bwMode="auto">
            <a:xfrm rot="17475569" flipV="1">
              <a:off x="1792" y="311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58" name="Line 19"/>
            <p:cNvSpPr>
              <a:spLocks noChangeShapeType="1"/>
            </p:cNvSpPr>
            <p:nvPr/>
          </p:nvSpPr>
          <p:spPr bwMode="auto">
            <a:xfrm rot="17475569" flipV="1">
              <a:off x="1611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59" name="Line 20"/>
            <p:cNvSpPr>
              <a:spLocks noChangeShapeType="1"/>
            </p:cNvSpPr>
            <p:nvPr/>
          </p:nvSpPr>
          <p:spPr bwMode="auto">
            <a:xfrm rot="1275569" flipV="1">
              <a:off x="2018" y="206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0" name="Line 21"/>
            <p:cNvSpPr>
              <a:spLocks noChangeShapeType="1"/>
            </p:cNvSpPr>
            <p:nvPr/>
          </p:nvSpPr>
          <p:spPr bwMode="auto">
            <a:xfrm rot="1275569" flipV="1">
              <a:off x="2154" y="184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1" name="Line 22"/>
            <p:cNvSpPr>
              <a:spLocks noChangeShapeType="1"/>
            </p:cNvSpPr>
            <p:nvPr/>
          </p:nvSpPr>
          <p:spPr bwMode="auto">
            <a:xfrm rot="1275569" flipV="1">
              <a:off x="1202" y="2657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2" name="Line 23"/>
            <p:cNvSpPr>
              <a:spLocks noChangeShapeType="1"/>
            </p:cNvSpPr>
            <p:nvPr/>
          </p:nvSpPr>
          <p:spPr bwMode="auto">
            <a:xfrm rot="17475569" flipH="1">
              <a:off x="1973" y="274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3" name="Line 24"/>
            <p:cNvSpPr>
              <a:spLocks noChangeShapeType="1"/>
            </p:cNvSpPr>
            <p:nvPr/>
          </p:nvSpPr>
          <p:spPr bwMode="auto">
            <a:xfrm rot="17475569" flipH="1">
              <a:off x="2110" y="283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4" name="Line 25"/>
            <p:cNvSpPr>
              <a:spLocks noChangeShapeType="1"/>
            </p:cNvSpPr>
            <p:nvPr/>
          </p:nvSpPr>
          <p:spPr bwMode="auto">
            <a:xfrm flipH="1">
              <a:off x="1384" y="2295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5" name="Line 26"/>
            <p:cNvSpPr>
              <a:spLocks noChangeShapeType="1"/>
            </p:cNvSpPr>
            <p:nvPr/>
          </p:nvSpPr>
          <p:spPr bwMode="auto">
            <a:xfrm flipH="1">
              <a:off x="1384" y="2431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6" name="Line 27"/>
            <p:cNvSpPr>
              <a:spLocks noChangeShapeType="1"/>
            </p:cNvSpPr>
            <p:nvPr/>
          </p:nvSpPr>
          <p:spPr bwMode="auto">
            <a:xfrm flipH="1">
              <a:off x="1475" y="2568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7" name="Line 28"/>
            <p:cNvSpPr>
              <a:spLocks noChangeShapeType="1"/>
            </p:cNvSpPr>
            <p:nvPr/>
          </p:nvSpPr>
          <p:spPr bwMode="auto">
            <a:xfrm flipH="1">
              <a:off x="1384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8" name="Line 29"/>
            <p:cNvSpPr>
              <a:spLocks noChangeShapeType="1"/>
            </p:cNvSpPr>
            <p:nvPr/>
          </p:nvSpPr>
          <p:spPr bwMode="auto">
            <a:xfrm rot="4124431">
              <a:off x="1702" y="2249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69" name="Line 30"/>
            <p:cNvSpPr>
              <a:spLocks noChangeShapeType="1"/>
            </p:cNvSpPr>
            <p:nvPr/>
          </p:nvSpPr>
          <p:spPr bwMode="auto">
            <a:xfrm rot="4124431">
              <a:off x="1838" y="220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0" name="Line 31"/>
            <p:cNvSpPr>
              <a:spLocks noChangeShapeType="1"/>
            </p:cNvSpPr>
            <p:nvPr/>
          </p:nvSpPr>
          <p:spPr bwMode="auto">
            <a:xfrm rot="4124431" flipH="1" flipV="1">
              <a:off x="2110" y="247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1" name="Line 32"/>
            <p:cNvSpPr>
              <a:spLocks noChangeShapeType="1"/>
            </p:cNvSpPr>
            <p:nvPr/>
          </p:nvSpPr>
          <p:spPr bwMode="auto">
            <a:xfrm rot="4124431" flipH="1" flipV="1">
              <a:off x="2336" y="243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2" name="Line 33"/>
            <p:cNvSpPr>
              <a:spLocks noChangeShapeType="1"/>
            </p:cNvSpPr>
            <p:nvPr/>
          </p:nvSpPr>
          <p:spPr bwMode="auto">
            <a:xfrm rot="4124431" flipH="1" flipV="1">
              <a:off x="1339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3" name="Line 34"/>
            <p:cNvSpPr>
              <a:spLocks noChangeShapeType="1"/>
            </p:cNvSpPr>
            <p:nvPr/>
          </p:nvSpPr>
          <p:spPr bwMode="auto">
            <a:xfrm rot="4124432" flipH="1" flipV="1">
              <a:off x="1112" y="306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4" name="Line 35"/>
            <p:cNvSpPr>
              <a:spLocks noChangeShapeType="1"/>
            </p:cNvSpPr>
            <p:nvPr/>
          </p:nvSpPr>
          <p:spPr bwMode="auto">
            <a:xfrm rot="-6675568" flipH="1" flipV="1">
              <a:off x="976" y="279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5" name="Line 36"/>
            <p:cNvSpPr>
              <a:spLocks noChangeShapeType="1"/>
            </p:cNvSpPr>
            <p:nvPr/>
          </p:nvSpPr>
          <p:spPr bwMode="auto">
            <a:xfrm rot="-9561929" flipH="1" flipV="1">
              <a:off x="703" y="297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6" name="Line 37"/>
            <p:cNvSpPr>
              <a:spLocks noChangeShapeType="1"/>
            </p:cNvSpPr>
            <p:nvPr/>
          </p:nvSpPr>
          <p:spPr bwMode="auto">
            <a:xfrm rot="-9561929" flipH="1" flipV="1">
              <a:off x="387" y="3058"/>
              <a:ext cx="13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7" name="Line 38"/>
            <p:cNvSpPr>
              <a:spLocks noChangeShapeType="1"/>
            </p:cNvSpPr>
            <p:nvPr/>
          </p:nvSpPr>
          <p:spPr bwMode="auto">
            <a:xfrm rot="-9561929" flipH="1" flipV="1">
              <a:off x="341" y="3383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8" name="Line 39"/>
            <p:cNvSpPr>
              <a:spLocks noChangeShapeType="1"/>
            </p:cNvSpPr>
            <p:nvPr/>
          </p:nvSpPr>
          <p:spPr bwMode="auto">
            <a:xfrm rot="12075569" flipV="1">
              <a:off x="749" y="361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79" name="Line 43"/>
            <p:cNvSpPr>
              <a:spLocks noChangeShapeType="1"/>
            </p:cNvSpPr>
            <p:nvPr/>
          </p:nvSpPr>
          <p:spPr bwMode="auto">
            <a:xfrm>
              <a:off x="567" y="3612"/>
              <a:ext cx="0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3795" name="Group 45"/>
          <p:cNvGrpSpPr>
            <a:grpSpLocks/>
          </p:cNvGrpSpPr>
          <p:nvPr/>
        </p:nvGrpSpPr>
        <p:grpSpPr bwMode="auto">
          <a:xfrm>
            <a:off x="5604926" y="2068970"/>
            <a:ext cx="4902200" cy="3822700"/>
            <a:chOff x="2562" y="1339"/>
            <a:chExt cx="3088" cy="2408"/>
          </a:xfrm>
        </p:grpSpPr>
        <p:sp>
          <p:nvSpPr>
            <p:cNvPr id="33806" name="Freeform 46"/>
            <p:cNvSpPr>
              <a:spLocks/>
            </p:cNvSpPr>
            <p:nvPr/>
          </p:nvSpPr>
          <p:spPr bwMode="auto">
            <a:xfrm rot="-1760500">
              <a:off x="2562" y="1796"/>
              <a:ext cx="3088" cy="1549"/>
            </a:xfrm>
            <a:custGeom>
              <a:avLst/>
              <a:gdLst>
                <a:gd name="T0" fmla="*/ 157 w 3088"/>
                <a:gd name="T1" fmla="*/ 1369 h 1549"/>
                <a:gd name="T2" fmla="*/ 52 w 3088"/>
                <a:gd name="T3" fmla="*/ 1242 h 1549"/>
                <a:gd name="T4" fmla="*/ 0 w 3088"/>
                <a:gd name="T5" fmla="*/ 1017 h 1549"/>
                <a:gd name="T6" fmla="*/ 7 w 3088"/>
                <a:gd name="T7" fmla="*/ 845 h 1549"/>
                <a:gd name="T8" fmla="*/ 74 w 3088"/>
                <a:gd name="T9" fmla="*/ 680 h 1549"/>
                <a:gd name="T10" fmla="*/ 157 w 3088"/>
                <a:gd name="T11" fmla="*/ 628 h 1549"/>
                <a:gd name="T12" fmla="*/ 194 w 3088"/>
                <a:gd name="T13" fmla="*/ 606 h 1549"/>
                <a:gd name="T14" fmla="*/ 217 w 3088"/>
                <a:gd name="T15" fmla="*/ 583 h 1549"/>
                <a:gd name="T16" fmla="*/ 389 w 3088"/>
                <a:gd name="T17" fmla="*/ 546 h 1549"/>
                <a:gd name="T18" fmla="*/ 710 w 3088"/>
                <a:gd name="T19" fmla="*/ 486 h 1549"/>
                <a:gd name="T20" fmla="*/ 995 w 3088"/>
                <a:gd name="T21" fmla="*/ 531 h 1549"/>
                <a:gd name="T22" fmla="*/ 1167 w 3088"/>
                <a:gd name="T23" fmla="*/ 508 h 1549"/>
                <a:gd name="T24" fmla="*/ 1316 w 3088"/>
                <a:gd name="T25" fmla="*/ 254 h 1549"/>
                <a:gd name="T26" fmla="*/ 1376 w 3088"/>
                <a:gd name="T27" fmla="*/ 134 h 1549"/>
                <a:gd name="T28" fmla="*/ 1384 w 3088"/>
                <a:gd name="T29" fmla="*/ 112 h 1549"/>
                <a:gd name="T30" fmla="*/ 1511 w 3088"/>
                <a:gd name="T31" fmla="*/ 45 h 1549"/>
                <a:gd name="T32" fmla="*/ 1578 w 3088"/>
                <a:gd name="T33" fmla="*/ 0 h 1549"/>
                <a:gd name="T34" fmla="*/ 1675 w 3088"/>
                <a:gd name="T35" fmla="*/ 82 h 1549"/>
                <a:gd name="T36" fmla="*/ 1698 w 3088"/>
                <a:gd name="T37" fmla="*/ 202 h 1549"/>
                <a:gd name="T38" fmla="*/ 1960 w 3088"/>
                <a:gd name="T39" fmla="*/ 217 h 1549"/>
                <a:gd name="T40" fmla="*/ 2431 w 3088"/>
                <a:gd name="T41" fmla="*/ 224 h 1549"/>
                <a:gd name="T42" fmla="*/ 2573 w 3088"/>
                <a:gd name="T43" fmla="*/ 187 h 1549"/>
                <a:gd name="T44" fmla="*/ 2625 w 3088"/>
                <a:gd name="T45" fmla="*/ 172 h 1549"/>
                <a:gd name="T46" fmla="*/ 2708 w 3088"/>
                <a:gd name="T47" fmla="*/ 119 h 1549"/>
                <a:gd name="T48" fmla="*/ 2827 w 3088"/>
                <a:gd name="T49" fmla="*/ 60 h 1549"/>
                <a:gd name="T50" fmla="*/ 2932 w 3088"/>
                <a:gd name="T51" fmla="*/ 15 h 1549"/>
                <a:gd name="T52" fmla="*/ 3014 w 3088"/>
                <a:gd name="T53" fmla="*/ 187 h 1549"/>
                <a:gd name="T54" fmla="*/ 3044 w 3088"/>
                <a:gd name="T55" fmla="*/ 262 h 1549"/>
                <a:gd name="T56" fmla="*/ 3067 w 3088"/>
                <a:gd name="T57" fmla="*/ 314 h 1549"/>
                <a:gd name="T58" fmla="*/ 3014 w 3088"/>
                <a:gd name="T59" fmla="*/ 636 h 1549"/>
                <a:gd name="T60" fmla="*/ 2984 w 3088"/>
                <a:gd name="T61" fmla="*/ 703 h 1549"/>
                <a:gd name="T62" fmla="*/ 2969 w 3088"/>
                <a:gd name="T63" fmla="*/ 793 h 1549"/>
                <a:gd name="T64" fmla="*/ 2947 w 3088"/>
                <a:gd name="T65" fmla="*/ 860 h 1549"/>
                <a:gd name="T66" fmla="*/ 2939 w 3088"/>
                <a:gd name="T67" fmla="*/ 905 h 1549"/>
                <a:gd name="T68" fmla="*/ 2947 w 3088"/>
                <a:gd name="T69" fmla="*/ 1129 h 1549"/>
                <a:gd name="T70" fmla="*/ 2939 w 3088"/>
                <a:gd name="T71" fmla="*/ 1242 h 1549"/>
                <a:gd name="T72" fmla="*/ 2895 w 3088"/>
                <a:gd name="T73" fmla="*/ 1264 h 1549"/>
                <a:gd name="T74" fmla="*/ 2558 w 3088"/>
                <a:gd name="T75" fmla="*/ 1339 h 1549"/>
                <a:gd name="T76" fmla="*/ 2341 w 3088"/>
                <a:gd name="T77" fmla="*/ 1361 h 1549"/>
                <a:gd name="T78" fmla="*/ 2191 w 3088"/>
                <a:gd name="T79" fmla="*/ 1384 h 1549"/>
                <a:gd name="T80" fmla="*/ 2094 w 3088"/>
                <a:gd name="T81" fmla="*/ 1443 h 1549"/>
                <a:gd name="T82" fmla="*/ 1608 w 3088"/>
                <a:gd name="T83" fmla="*/ 1541 h 1549"/>
                <a:gd name="T84" fmla="*/ 1047 w 3088"/>
                <a:gd name="T85" fmla="*/ 1481 h 1549"/>
                <a:gd name="T86" fmla="*/ 980 w 3088"/>
                <a:gd name="T87" fmla="*/ 1421 h 1549"/>
                <a:gd name="T88" fmla="*/ 800 w 3088"/>
                <a:gd name="T89" fmla="*/ 1316 h 1549"/>
                <a:gd name="T90" fmla="*/ 613 w 3088"/>
                <a:gd name="T91" fmla="*/ 1346 h 1549"/>
                <a:gd name="T92" fmla="*/ 553 w 3088"/>
                <a:gd name="T93" fmla="*/ 1369 h 1549"/>
                <a:gd name="T94" fmla="*/ 516 w 3088"/>
                <a:gd name="T95" fmla="*/ 1399 h 1549"/>
                <a:gd name="T96" fmla="*/ 321 w 3088"/>
                <a:gd name="T97" fmla="*/ 1421 h 1549"/>
                <a:gd name="T98" fmla="*/ 179 w 3088"/>
                <a:gd name="T99" fmla="*/ 1376 h 1549"/>
                <a:gd name="T100" fmla="*/ 157 w 3088"/>
                <a:gd name="T101" fmla="*/ 1369 h 15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88"/>
                <a:gd name="T154" fmla="*/ 0 h 1549"/>
                <a:gd name="T155" fmla="*/ 3088 w 3088"/>
                <a:gd name="T156" fmla="*/ 1549 h 154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88" h="1549">
                  <a:moveTo>
                    <a:pt x="157" y="1369"/>
                  </a:moveTo>
                  <a:cubicBezTo>
                    <a:pt x="87" y="1354"/>
                    <a:pt x="67" y="1311"/>
                    <a:pt x="52" y="1242"/>
                  </a:cubicBezTo>
                  <a:cubicBezTo>
                    <a:pt x="32" y="1147"/>
                    <a:pt x="25" y="1098"/>
                    <a:pt x="0" y="1017"/>
                  </a:cubicBezTo>
                  <a:cubicBezTo>
                    <a:pt x="7" y="865"/>
                    <a:pt x="7" y="922"/>
                    <a:pt x="7" y="845"/>
                  </a:cubicBezTo>
                  <a:cubicBezTo>
                    <a:pt x="29" y="781"/>
                    <a:pt x="38" y="735"/>
                    <a:pt x="74" y="680"/>
                  </a:cubicBezTo>
                  <a:cubicBezTo>
                    <a:pt x="86" y="662"/>
                    <a:pt x="136" y="638"/>
                    <a:pt x="157" y="628"/>
                  </a:cubicBezTo>
                  <a:cubicBezTo>
                    <a:pt x="170" y="622"/>
                    <a:pt x="183" y="615"/>
                    <a:pt x="194" y="606"/>
                  </a:cubicBezTo>
                  <a:cubicBezTo>
                    <a:pt x="203" y="599"/>
                    <a:pt x="208" y="588"/>
                    <a:pt x="217" y="583"/>
                  </a:cubicBezTo>
                  <a:cubicBezTo>
                    <a:pt x="263" y="556"/>
                    <a:pt x="339" y="551"/>
                    <a:pt x="389" y="546"/>
                  </a:cubicBezTo>
                  <a:cubicBezTo>
                    <a:pt x="499" y="518"/>
                    <a:pt x="596" y="495"/>
                    <a:pt x="710" y="486"/>
                  </a:cubicBezTo>
                  <a:cubicBezTo>
                    <a:pt x="826" y="492"/>
                    <a:pt x="887" y="512"/>
                    <a:pt x="995" y="531"/>
                  </a:cubicBezTo>
                  <a:cubicBezTo>
                    <a:pt x="1052" y="523"/>
                    <a:pt x="1119" y="540"/>
                    <a:pt x="1167" y="508"/>
                  </a:cubicBezTo>
                  <a:cubicBezTo>
                    <a:pt x="1266" y="442"/>
                    <a:pt x="1277" y="347"/>
                    <a:pt x="1316" y="254"/>
                  </a:cubicBezTo>
                  <a:cubicBezTo>
                    <a:pt x="1384" y="91"/>
                    <a:pt x="1328" y="231"/>
                    <a:pt x="1376" y="134"/>
                  </a:cubicBezTo>
                  <a:cubicBezTo>
                    <a:pt x="1379" y="127"/>
                    <a:pt x="1378" y="117"/>
                    <a:pt x="1384" y="112"/>
                  </a:cubicBezTo>
                  <a:cubicBezTo>
                    <a:pt x="1423" y="84"/>
                    <a:pt x="1470" y="70"/>
                    <a:pt x="1511" y="45"/>
                  </a:cubicBezTo>
                  <a:cubicBezTo>
                    <a:pt x="1537" y="30"/>
                    <a:pt x="1549" y="9"/>
                    <a:pt x="1578" y="0"/>
                  </a:cubicBezTo>
                  <a:cubicBezTo>
                    <a:pt x="1626" y="18"/>
                    <a:pt x="1663" y="27"/>
                    <a:pt x="1675" y="82"/>
                  </a:cubicBezTo>
                  <a:cubicBezTo>
                    <a:pt x="1683" y="122"/>
                    <a:pt x="1661" y="185"/>
                    <a:pt x="1698" y="202"/>
                  </a:cubicBezTo>
                  <a:cubicBezTo>
                    <a:pt x="1777" y="239"/>
                    <a:pt x="1873" y="212"/>
                    <a:pt x="1960" y="217"/>
                  </a:cubicBezTo>
                  <a:cubicBezTo>
                    <a:pt x="2129" y="241"/>
                    <a:pt x="2252" y="234"/>
                    <a:pt x="2431" y="224"/>
                  </a:cubicBezTo>
                  <a:cubicBezTo>
                    <a:pt x="2478" y="212"/>
                    <a:pt x="2526" y="200"/>
                    <a:pt x="2573" y="187"/>
                  </a:cubicBezTo>
                  <a:cubicBezTo>
                    <a:pt x="2590" y="182"/>
                    <a:pt x="2625" y="172"/>
                    <a:pt x="2625" y="172"/>
                  </a:cubicBezTo>
                  <a:cubicBezTo>
                    <a:pt x="2678" y="140"/>
                    <a:pt x="2651" y="157"/>
                    <a:pt x="2708" y="119"/>
                  </a:cubicBezTo>
                  <a:cubicBezTo>
                    <a:pt x="2745" y="94"/>
                    <a:pt x="2792" y="87"/>
                    <a:pt x="2827" y="60"/>
                  </a:cubicBezTo>
                  <a:cubicBezTo>
                    <a:pt x="2862" y="33"/>
                    <a:pt x="2889" y="23"/>
                    <a:pt x="2932" y="15"/>
                  </a:cubicBezTo>
                  <a:cubicBezTo>
                    <a:pt x="3010" y="40"/>
                    <a:pt x="2949" y="14"/>
                    <a:pt x="3014" y="187"/>
                  </a:cubicBezTo>
                  <a:cubicBezTo>
                    <a:pt x="3023" y="212"/>
                    <a:pt x="3034" y="237"/>
                    <a:pt x="3044" y="262"/>
                  </a:cubicBezTo>
                  <a:cubicBezTo>
                    <a:pt x="3051" y="279"/>
                    <a:pt x="3067" y="314"/>
                    <a:pt x="3067" y="314"/>
                  </a:cubicBezTo>
                  <a:cubicBezTo>
                    <a:pt x="3057" y="632"/>
                    <a:pt x="3088" y="488"/>
                    <a:pt x="3014" y="636"/>
                  </a:cubicBezTo>
                  <a:cubicBezTo>
                    <a:pt x="2995" y="773"/>
                    <a:pt x="3027" y="638"/>
                    <a:pt x="2984" y="703"/>
                  </a:cubicBezTo>
                  <a:cubicBezTo>
                    <a:pt x="2967" y="728"/>
                    <a:pt x="2976" y="763"/>
                    <a:pt x="2969" y="793"/>
                  </a:cubicBezTo>
                  <a:cubicBezTo>
                    <a:pt x="2964" y="816"/>
                    <a:pt x="2953" y="837"/>
                    <a:pt x="2947" y="860"/>
                  </a:cubicBezTo>
                  <a:cubicBezTo>
                    <a:pt x="2943" y="875"/>
                    <a:pt x="2942" y="890"/>
                    <a:pt x="2939" y="905"/>
                  </a:cubicBezTo>
                  <a:cubicBezTo>
                    <a:pt x="2942" y="980"/>
                    <a:pt x="2943" y="1054"/>
                    <a:pt x="2947" y="1129"/>
                  </a:cubicBezTo>
                  <a:cubicBezTo>
                    <a:pt x="2949" y="1169"/>
                    <a:pt x="2967" y="1203"/>
                    <a:pt x="2939" y="1242"/>
                  </a:cubicBezTo>
                  <a:cubicBezTo>
                    <a:pt x="2929" y="1255"/>
                    <a:pt x="2910" y="1257"/>
                    <a:pt x="2895" y="1264"/>
                  </a:cubicBezTo>
                  <a:cubicBezTo>
                    <a:pt x="2736" y="1334"/>
                    <a:pt x="2734" y="1330"/>
                    <a:pt x="2558" y="1339"/>
                  </a:cubicBezTo>
                  <a:cubicBezTo>
                    <a:pt x="2481" y="1351"/>
                    <a:pt x="2424" y="1357"/>
                    <a:pt x="2341" y="1361"/>
                  </a:cubicBezTo>
                  <a:cubicBezTo>
                    <a:pt x="2291" y="1368"/>
                    <a:pt x="2241" y="1375"/>
                    <a:pt x="2191" y="1384"/>
                  </a:cubicBezTo>
                  <a:cubicBezTo>
                    <a:pt x="2154" y="1406"/>
                    <a:pt x="2134" y="1428"/>
                    <a:pt x="2094" y="1443"/>
                  </a:cubicBezTo>
                  <a:cubicBezTo>
                    <a:pt x="1993" y="1549"/>
                    <a:pt x="1731" y="1536"/>
                    <a:pt x="1608" y="1541"/>
                  </a:cubicBezTo>
                  <a:cubicBezTo>
                    <a:pt x="1418" y="1529"/>
                    <a:pt x="1234" y="1510"/>
                    <a:pt x="1047" y="1481"/>
                  </a:cubicBezTo>
                  <a:cubicBezTo>
                    <a:pt x="1012" y="1469"/>
                    <a:pt x="1011" y="1444"/>
                    <a:pt x="980" y="1421"/>
                  </a:cubicBezTo>
                  <a:cubicBezTo>
                    <a:pt x="933" y="1386"/>
                    <a:pt x="862" y="1333"/>
                    <a:pt x="800" y="1316"/>
                  </a:cubicBezTo>
                  <a:cubicBezTo>
                    <a:pt x="738" y="1274"/>
                    <a:pt x="676" y="1334"/>
                    <a:pt x="613" y="1346"/>
                  </a:cubicBezTo>
                  <a:cubicBezTo>
                    <a:pt x="594" y="1356"/>
                    <a:pt x="571" y="1357"/>
                    <a:pt x="553" y="1369"/>
                  </a:cubicBezTo>
                  <a:cubicBezTo>
                    <a:pt x="482" y="1416"/>
                    <a:pt x="591" y="1372"/>
                    <a:pt x="516" y="1399"/>
                  </a:cubicBezTo>
                  <a:cubicBezTo>
                    <a:pt x="459" y="1454"/>
                    <a:pt x="408" y="1426"/>
                    <a:pt x="321" y="1421"/>
                  </a:cubicBezTo>
                  <a:cubicBezTo>
                    <a:pt x="272" y="1388"/>
                    <a:pt x="239" y="1383"/>
                    <a:pt x="179" y="1376"/>
                  </a:cubicBezTo>
                  <a:cubicBezTo>
                    <a:pt x="172" y="1374"/>
                    <a:pt x="157" y="1369"/>
                    <a:pt x="157" y="1369"/>
                  </a:cubicBez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07" name="Freeform 47"/>
            <p:cNvSpPr>
              <a:spLocks/>
            </p:cNvSpPr>
            <p:nvPr/>
          </p:nvSpPr>
          <p:spPr bwMode="auto">
            <a:xfrm>
              <a:off x="3046" y="2295"/>
              <a:ext cx="1875" cy="1452"/>
            </a:xfrm>
            <a:custGeom>
              <a:avLst/>
              <a:gdLst>
                <a:gd name="T0" fmla="*/ 1875 w 1875"/>
                <a:gd name="T1" fmla="*/ 0 h 1452"/>
                <a:gd name="T2" fmla="*/ 1376 w 1875"/>
                <a:gd name="T3" fmla="*/ 91 h 1452"/>
                <a:gd name="T4" fmla="*/ 1013 w 1875"/>
                <a:gd name="T5" fmla="*/ 454 h 1452"/>
                <a:gd name="T6" fmla="*/ 877 w 1875"/>
                <a:gd name="T7" fmla="*/ 590 h 1452"/>
                <a:gd name="T8" fmla="*/ 559 w 1875"/>
                <a:gd name="T9" fmla="*/ 635 h 1452"/>
                <a:gd name="T10" fmla="*/ 423 w 1875"/>
                <a:gd name="T11" fmla="*/ 681 h 1452"/>
                <a:gd name="T12" fmla="*/ 332 w 1875"/>
                <a:gd name="T13" fmla="*/ 862 h 1452"/>
                <a:gd name="T14" fmla="*/ 242 w 1875"/>
                <a:gd name="T15" fmla="*/ 1180 h 1452"/>
                <a:gd name="T16" fmla="*/ 106 w 1875"/>
                <a:gd name="T17" fmla="*/ 1271 h 1452"/>
                <a:gd name="T18" fmla="*/ 15 w 1875"/>
                <a:gd name="T19" fmla="*/ 1316 h 1452"/>
                <a:gd name="T20" fmla="*/ 15 w 1875"/>
                <a:gd name="T21" fmla="*/ 1361 h 1452"/>
                <a:gd name="T22" fmla="*/ 15 w 1875"/>
                <a:gd name="T23" fmla="*/ 1452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08" name="Freeform 48"/>
            <p:cNvSpPr>
              <a:spLocks/>
            </p:cNvSpPr>
            <p:nvPr/>
          </p:nvSpPr>
          <p:spPr bwMode="auto">
            <a:xfrm rot="5400000">
              <a:off x="4217" y="259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09" name="Freeform 49"/>
            <p:cNvSpPr>
              <a:spLocks/>
            </p:cNvSpPr>
            <p:nvPr/>
          </p:nvSpPr>
          <p:spPr bwMode="auto">
            <a:xfrm rot="10800000">
              <a:off x="4694" y="166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10" name="Freeform 50"/>
            <p:cNvSpPr>
              <a:spLocks/>
            </p:cNvSpPr>
            <p:nvPr/>
          </p:nvSpPr>
          <p:spPr bwMode="auto">
            <a:xfrm>
              <a:off x="3803" y="2101"/>
              <a:ext cx="135" cy="793"/>
            </a:xfrm>
            <a:custGeom>
              <a:avLst/>
              <a:gdLst>
                <a:gd name="T0" fmla="*/ 22 w 135"/>
                <a:gd name="T1" fmla="*/ 793 h 793"/>
                <a:gd name="T2" fmla="*/ 67 w 135"/>
                <a:gd name="T3" fmla="*/ 733 h 793"/>
                <a:gd name="T4" fmla="*/ 104 w 135"/>
                <a:gd name="T5" fmla="*/ 613 h 793"/>
                <a:gd name="T6" fmla="*/ 127 w 135"/>
                <a:gd name="T7" fmla="*/ 486 h 793"/>
                <a:gd name="T8" fmla="*/ 119 w 135"/>
                <a:gd name="T9" fmla="*/ 464 h 793"/>
                <a:gd name="T10" fmla="*/ 97 w 135"/>
                <a:gd name="T11" fmla="*/ 456 h 793"/>
                <a:gd name="T12" fmla="*/ 67 w 135"/>
                <a:gd name="T13" fmla="*/ 411 h 793"/>
                <a:gd name="T14" fmla="*/ 30 w 135"/>
                <a:gd name="T15" fmla="*/ 366 h 793"/>
                <a:gd name="T16" fmla="*/ 0 w 135"/>
                <a:gd name="T17" fmla="*/ 322 h 793"/>
                <a:gd name="T18" fmla="*/ 22 w 135"/>
                <a:gd name="T19" fmla="*/ 202 h 793"/>
                <a:gd name="T20" fmla="*/ 67 w 135"/>
                <a:gd name="T21" fmla="*/ 135 h 793"/>
                <a:gd name="T22" fmla="*/ 59 w 135"/>
                <a:gd name="T23" fmla="*/ 67 h 793"/>
                <a:gd name="T24" fmla="*/ 15 w 135"/>
                <a:gd name="T25" fmla="*/ 37 h 793"/>
                <a:gd name="T26" fmla="*/ 0 w 135"/>
                <a:gd name="T27" fmla="*/ 0 h 7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5"/>
                <a:gd name="T43" fmla="*/ 0 h 793"/>
                <a:gd name="T44" fmla="*/ 135 w 135"/>
                <a:gd name="T45" fmla="*/ 793 h 79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5" h="793">
                  <a:moveTo>
                    <a:pt x="22" y="793"/>
                  </a:moveTo>
                  <a:cubicBezTo>
                    <a:pt x="48" y="775"/>
                    <a:pt x="49" y="759"/>
                    <a:pt x="67" y="733"/>
                  </a:cubicBezTo>
                  <a:cubicBezTo>
                    <a:pt x="80" y="693"/>
                    <a:pt x="95" y="654"/>
                    <a:pt x="104" y="613"/>
                  </a:cubicBezTo>
                  <a:cubicBezTo>
                    <a:pt x="109" y="566"/>
                    <a:pt x="112" y="529"/>
                    <a:pt x="127" y="486"/>
                  </a:cubicBezTo>
                  <a:cubicBezTo>
                    <a:pt x="124" y="479"/>
                    <a:pt x="125" y="470"/>
                    <a:pt x="119" y="464"/>
                  </a:cubicBezTo>
                  <a:cubicBezTo>
                    <a:pt x="113" y="458"/>
                    <a:pt x="102" y="462"/>
                    <a:pt x="97" y="456"/>
                  </a:cubicBezTo>
                  <a:cubicBezTo>
                    <a:pt x="43" y="388"/>
                    <a:pt x="135" y="457"/>
                    <a:pt x="67" y="411"/>
                  </a:cubicBezTo>
                  <a:cubicBezTo>
                    <a:pt x="14" y="333"/>
                    <a:pt x="97" y="452"/>
                    <a:pt x="30" y="366"/>
                  </a:cubicBezTo>
                  <a:cubicBezTo>
                    <a:pt x="19" y="352"/>
                    <a:pt x="0" y="322"/>
                    <a:pt x="0" y="322"/>
                  </a:cubicBezTo>
                  <a:cubicBezTo>
                    <a:pt x="4" y="292"/>
                    <a:pt x="3" y="231"/>
                    <a:pt x="22" y="202"/>
                  </a:cubicBezTo>
                  <a:cubicBezTo>
                    <a:pt x="39" y="176"/>
                    <a:pt x="56" y="165"/>
                    <a:pt x="67" y="135"/>
                  </a:cubicBezTo>
                  <a:cubicBezTo>
                    <a:pt x="64" y="112"/>
                    <a:pt x="70" y="87"/>
                    <a:pt x="59" y="67"/>
                  </a:cubicBezTo>
                  <a:cubicBezTo>
                    <a:pt x="51" y="51"/>
                    <a:pt x="15" y="37"/>
                    <a:pt x="15" y="37"/>
                  </a:cubicBezTo>
                  <a:cubicBezTo>
                    <a:pt x="5" y="10"/>
                    <a:pt x="10" y="22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11" name="Freeform 51"/>
            <p:cNvSpPr>
              <a:spLocks/>
            </p:cNvSpPr>
            <p:nvPr/>
          </p:nvSpPr>
          <p:spPr bwMode="auto">
            <a:xfrm>
              <a:off x="4902" y="2198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12" name="Freeform 52"/>
            <p:cNvSpPr>
              <a:spLocks/>
            </p:cNvSpPr>
            <p:nvPr/>
          </p:nvSpPr>
          <p:spPr bwMode="auto">
            <a:xfrm rot="5400000">
              <a:off x="2845" y="3303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3813" name="Line 53"/>
            <p:cNvSpPr>
              <a:spLocks noChangeShapeType="1"/>
            </p:cNvSpPr>
            <p:nvPr/>
          </p:nvSpPr>
          <p:spPr bwMode="auto">
            <a:xfrm flipH="1">
              <a:off x="4966" y="1796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14" name="Line 54"/>
            <p:cNvSpPr>
              <a:spLocks noChangeShapeType="1"/>
            </p:cNvSpPr>
            <p:nvPr/>
          </p:nvSpPr>
          <p:spPr bwMode="auto">
            <a:xfrm flipH="1">
              <a:off x="4876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15" name="Line 55"/>
            <p:cNvSpPr>
              <a:spLocks noChangeShapeType="1"/>
            </p:cNvSpPr>
            <p:nvPr/>
          </p:nvSpPr>
          <p:spPr bwMode="auto">
            <a:xfrm flipH="1">
              <a:off x="5374" y="2250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16" name="Line 56"/>
            <p:cNvSpPr>
              <a:spLocks noChangeShapeType="1"/>
            </p:cNvSpPr>
            <p:nvPr/>
          </p:nvSpPr>
          <p:spPr bwMode="auto">
            <a:xfrm rot="18427254" flipH="1">
              <a:off x="4885" y="1452"/>
              <a:ext cx="272" cy="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17" name="Line 57"/>
            <p:cNvSpPr>
              <a:spLocks noChangeShapeType="1"/>
            </p:cNvSpPr>
            <p:nvPr/>
          </p:nvSpPr>
          <p:spPr bwMode="auto">
            <a:xfrm rot="17475569" flipH="1">
              <a:off x="4287" y="265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18" name="Line 58"/>
            <p:cNvSpPr>
              <a:spLocks noChangeShapeType="1"/>
            </p:cNvSpPr>
            <p:nvPr/>
          </p:nvSpPr>
          <p:spPr bwMode="auto">
            <a:xfrm rot="4124431" flipH="1" flipV="1">
              <a:off x="5012" y="238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19" name="Line 59"/>
            <p:cNvSpPr>
              <a:spLocks noChangeShapeType="1"/>
            </p:cNvSpPr>
            <p:nvPr/>
          </p:nvSpPr>
          <p:spPr bwMode="auto">
            <a:xfrm rot="12075569" flipV="1">
              <a:off x="3470" y="329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0" name="Line 60"/>
            <p:cNvSpPr>
              <a:spLocks noChangeShapeType="1"/>
            </p:cNvSpPr>
            <p:nvPr/>
          </p:nvSpPr>
          <p:spPr bwMode="auto">
            <a:xfrm rot="17475569" flipV="1">
              <a:off x="4286" y="311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1" name="Line 61"/>
            <p:cNvSpPr>
              <a:spLocks noChangeShapeType="1"/>
            </p:cNvSpPr>
            <p:nvPr/>
          </p:nvSpPr>
          <p:spPr bwMode="auto">
            <a:xfrm rot="17475569" flipV="1">
              <a:off x="4105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2" name="Line 62"/>
            <p:cNvSpPr>
              <a:spLocks noChangeShapeType="1"/>
            </p:cNvSpPr>
            <p:nvPr/>
          </p:nvSpPr>
          <p:spPr bwMode="auto">
            <a:xfrm rot="1275569" flipV="1">
              <a:off x="4512" y="206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3" name="Line 63"/>
            <p:cNvSpPr>
              <a:spLocks noChangeShapeType="1"/>
            </p:cNvSpPr>
            <p:nvPr/>
          </p:nvSpPr>
          <p:spPr bwMode="auto">
            <a:xfrm rot="1275569" flipV="1">
              <a:off x="4648" y="184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4" name="Line 64"/>
            <p:cNvSpPr>
              <a:spLocks noChangeShapeType="1"/>
            </p:cNvSpPr>
            <p:nvPr/>
          </p:nvSpPr>
          <p:spPr bwMode="auto">
            <a:xfrm rot="1275569" flipV="1">
              <a:off x="3696" y="2657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5" name="Line 65"/>
            <p:cNvSpPr>
              <a:spLocks noChangeShapeType="1"/>
            </p:cNvSpPr>
            <p:nvPr/>
          </p:nvSpPr>
          <p:spPr bwMode="auto">
            <a:xfrm rot="17475569" flipH="1">
              <a:off x="4467" y="274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6" name="Line 66"/>
            <p:cNvSpPr>
              <a:spLocks noChangeShapeType="1"/>
            </p:cNvSpPr>
            <p:nvPr/>
          </p:nvSpPr>
          <p:spPr bwMode="auto">
            <a:xfrm rot="17475569" flipH="1">
              <a:off x="4604" y="283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7" name="Line 67"/>
            <p:cNvSpPr>
              <a:spLocks noChangeShapeType="1"/>
            </p:cNvSpPr>
            <p:nvPr/>
          </p:nvSpPr>
          <p:spPr bwMode="auto">
            <a:xfrm flipH="1">
              <a:off x="3878" y="2295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8" name="Line 68"/>
            <p:cNvSpPr>
              <a:spLocks noChangeShapeType="1"/>
            </p:cNvSpPr>
            <p:nvPr/>
          </p:nvSpPr>
          <p:spPr bwMode="auto">
            <a:xfrm flipH="1">
              <a:off x="3878" y="2431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29" name="Line 69"/>
            <p:cNvSpPr>
              <a:spLocks noChangeShapeType="1"/>
            </p:cNvSpPr>
            <p:nvPr/>
          </p:nvSpPr>
          <p:spPr bwMode="auto">
            <a:xfrm flipH="1">
              <a:off x="3969" y="2568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0" name="Line 70"/>
            <p:cNvSpPr>
              <a:spLocks noChangeShapeType="1"/>
            </p:cNvSpPr>
            <p:nvPr/>
          </p:nvSpPr>
          <p:spPr bwMode="auto">
            <a:xfrm flipH="1">
              <a:off x="3878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1" name="Line 71"/>
            <p:cNvSpPr>
              <a:spLocks noChangeShapeType="1"/>
            </p:cNvSpPr>
            <p:nvPr/>
          </p:nvSpPr>
          <p:spPr bwMode="auto">
            <a:xfrm rot="4124431">
              <a:off x="4196" y="2249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2" name="Line 72"/>
            <p:cNvSpPr>
              <a:spLocks noChangeShapeType="1"/>
            </p:cNvSpPr>
            <p:nvPr/>
          </p:nvSpPr>
          <p:spPr bwMode="auto">
            <a:xfrm rot="4124431">
              <a:off x="4332" y="220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3" name="Line 73"/>
            <p:cNvSpPr>
              <a:spLocks noChangeShapeType="1"/>
            </p:cNvSpPr>
            <p:nvPr/>
          </p:nvSpPr>
          <p:spPr bwMode="auto">
            <a:xfrm rot="4124431" flipH="1" flipV="1">
              <a:off x="4604" y="247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4" name="Line 74"/>
            <p:cNvSpPr>
              <a:spLocks noChangeShapeType="1"/>
            </p:cNvSpPr>
            <p:nvPr/>
          </p:nvSpPr>
          <p:spPr bwMode="auto">
            <a:xfrm rot="4124431" flipH="1" flipV="1">
              <a:off x="4830" y="243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5" name="Line 75"/>
            <p:cNvSpPr>
              <a:spLocks noChangeShapeType="1"/>
            </p:cNvSpPr>
            <p:nvPr/>
          </p:nvSpPr>
          <p:spPr bwMode="auto">
            <a:xfrm rot="4124431" flipH="1" flipV="1">
              <a:off x="3833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6" name="Line 76"/>
            <p:cNvSpPr>
              <a:spLocks noChangeShapeType="1"/>
            </p:cNvSpPr>
            <p:nvPr/>
          </p:nvSpPr>
          <p:spPr bwMode="auto">
            <a:xfrm rot="4124432" flipH="1" flipV="1">
              <a:off x="3606" y="306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7" name="Line 77"/>
            <p:cNvSpPr>
              <a:spLocks noChangeShapeType="1"/>
            </p:cNvSpPr>
            <p:nvPr/>
          </p:nvSpPr>
          <p:spPr bwMode="auto">
            <a:xfrm rot="-6675568" flipH="1" flipV="1">
              <a:off x="3470" y="279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8" name="Line 78"/>
            <p:cNvSpPr>
              <a:spLocks noChangeShapeType="1"/>
            </p:cNvSpPr>
            <p:nvPr/>
          </p:nvSpPr>
          <p:spPr bwMode="auto">
            <a:xfrm rot="-9561929" flipH="1" flipV="1">
              <a:off x="3197" y="297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39" name="Line 79"/>
            <p:cNvSpPr>
              <a:spLocks noChangeShapeType="1"/>
            </p:cNvSpPr>
            <p:nvPr/>
          </p:nvSpPr>
          <p:spPr bwMode="auto">
            <a:xfrm rot="-9561929" flipH="1" flipV="1">
              <a:off x="2880" y="320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40" name="Line 80"/>
            <p:cNvSpPr>
              <a:spLocks noChangeShapeType="1"/>
            </p:cNvSpPr>
            <p:nvPr/>
          </p:nvSpPr>
          <p:spPr bwMode="auto">
            <a:xfrm rot="-9561929" flipH="1" flipV="1">
              <a:off x="2835" y="3383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41" name="Line 81"/>
            <p:cNvSpPr>
              <a:spLocks noChangeShapeType="1"/>
            </p:cNvSpPr>
            <p:nvPr/>
          </p:nvSpPr>
          <p:spPr bwMode="auto">
            <a:xfrm rot="12075569" flipV="1">
              <a:off x="3243" y="361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842" name="Line 85"/>
            <p:cNvSpPr>
              <a:spLocks noChangeShapeType="1"/>
            </p:cNvSpPr>
            <p:nvPr/>
          </p:nvSpPr>
          <p:spPr bwMode="auto">
            <a:xfrm flipH="1">
              <a:off x="4740" y="2296"/>
              <a:ext cx="181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796" name="Text Box 44"/>
          <p:cNvSpPr txBox="1">
            <a:spLocks noChangeArrowheads="1"/>
          </p:cNvSpPr>
          <p:nvPr/>
        </p:nvSpPr>
        <p:spPr bwMode="auto">
          <a:xfrm>
            <a:off x="1532988" y="6131383"/>
            <a:ext cx="39302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de viagem = 2 minutos</a:t>
            </a:r>
            <a:endParaRPr lang="en-US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97" name="Text Box 86"/>
          <p:cNvSpPr txBox="1">
            <a:spLocks noChangeArrowheads="1"/>
          </p:cNvSpPr>
          <p:nvPr/>
        </p:nvSpPr>
        <p:spPr bwMode="auto">
          <a:xfrm>
            <a:off x="6057364" y="6131383"/>
            <a:ext cx="40841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Tempo de viagem = 15 minutos</a:t>
            </a:r>
            <a:endParaRPr lang="en-US" altLang="pt-B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CaixaDeTexto 115"/>
          <p:cNvSpPr txBox="1">
            <a:spLocks noChangeArrowheads="1"/>
          </p:cNvSpPr>
          <p:nvPr/>
        </p:nvSpPr>
        <p:spPr bwMode="auto">
          <a:xfrm>
            <a:off x="2476500" y="-135396"/>
            <a:ext cx="70040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 </a:t>
            </a:r>
            <a:r>
              <a:rPr lang="pt-BR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de escoamento</a:t>
            </a:r>
            <a:endParaRPr lang="pt-B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00" name="AutoShape 83"/>
          <p:cNvSpPr>
            <a:spLocks noChangeArrowheads="1"/>
          </p:cNvSpPr>
          <p:nvPr/>
        </p:nvSpPr>
        <p:spPr bwMode="auto">
          <a:xfrm flipV="1">
            <a:off x="9313326" y="1617980"/>
            <a:ext cx="215900" cy="3000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42 w 21600"/>
              <a:gd name="T13" fmla="*/ 2289 h 21600"/>
              <a:gd name="T14" fmla="*/ 16558 w 21600"/>
              <a:gd name="T15" fmla="*/ 1368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33801" name="Oval 84"/>
          <p:cNvSpPr>
            <a:spLocks noChangeArrowheads="1"/>
          </p:cNvSpPr>
          <p:nvPr/>
        </p:nvSpPr>
        <p:spPr bwMode="auto">
          <a:xfrm flipV="1">
            <a:off x="9319676" y="1762918"/>
            <a:ext cx="215900" cy="23971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33802" name="AutoShape 83"/>
          <p:cNvSpPr>
            <a:spLocks noChangeArrowheads="1"/>
          </p:cNvSpPr>
          <p:nvPr/>
        </p:nvSpPr>
        <p:spPr bwMode="auto">
          <a:xfrm flipV="1">
            <a:off x="1881680" y="4179553"/>
            <a:ext cx="215900" cy="300037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42 w 21600"/>
              <a:gd name="T13" fmla="*/ 2289 h 21600"/>
              <a:gd name="T14" fmla="*/ 16558 w 21600"/>
              <a:gd name="T15" fmla="*/ 1368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33803" name="Oval 84"/>
          <p:cNvSpPr>
            <a:spLocks noChangeArrowheads="1"/>
          </p:cNvSpPr>
          <p:nvPr/>
        </p:nvSpPr>
        <p:spPr bwMode="auto">
          <a:xfrm flipV="1">
            <a:off x="1881284" y="4324889"/>
            <a:ext cx="215900" cy="239712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1091880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ias hidrográficas: o que são, elementos, tipos - Brasil Escola">
            <a:extLst>
              <a:ext uri="{FF2B5EF4-FFF2-40B4-BE49-F238E27FC236}">
                <a16:creationId xmlns:a16="http://schemas.microsoft.com/office/drawing/2014/main" id="{E7C41E77-9588-4D88-98B1-B23C7CD45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46" y="2919927"/>
            <a:ext cx="5675290" cy="378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09977-4352-408E-8252-EDEDD0D0D115}"/>
              </a:ext>
            </a:extLst>
          </p:cNvPr>
          <p:cNvSpPr txBox="1"/>
          <p:nvPr/>
        </p:nvSpPr>
        <p:spPr>
          <a:xfrm>
            <a:off x="540913" y="590341"/>
            <a:ext cx="10985680" cy="24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Bacia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Hidrográfica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400" dirty="0"/>
              <a:t>	A bacia hidrográfica é uma área de captação natural da água de precipitação da chuva que converge os escoamentos para um único ponto de saída. Este ponto de saída é denominado exutórios.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11986F-098C-43DA-BBED-72EEC8F37939}"/>
              </a:ext>
            </a:extLst>
          </p:cNvPr>
          <p:cNvSpPr/>
          <p:nvPr/>
        </p:nvSpPr>
        <p:spPr>
          <a:xfrm>
            <a:off x="9620518" y="5795493"/>
            <a:ext cx="270456" cy="270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328CAD9-8FAC-4FE8-8805-2C34C0A1BD83}"/>
              </a:ext>
            </a:extLst>
          </p:cNvPr>
          <p:cNvSpPr/>
          <p:nvPr/>
        </p:nvSpPr>
        <p:spPr>
          <a:xfrm>
            <a:off x="7063237" y="3351911"/>
            <a:ext cx="4398073" cy="2645029"/>
          </a:xfrm>
          <a:custGeom>
            <a:avLst/>
            <a:gdLst>
              <a:gd name="connsiteX0" fmla="*/ 2248403 w 4399359"/>
              <a:gd name="connsiteY0" fmla="*/ 2645029 h 2645029"/>
              <a:gd name="connsiteX1" fmla="*/ 2096003 w 4399359"/>
              <a:gd name="connsiteY1" fmla="*/ 2385949 h 2645029"/>
              <a:gd name="connsiteX2" fmla="*/ 1882643 w 4399359"/>
              <a:gd name="connsiteY2" fmla="*/ 2256409 h 2645029"/>
              <a:gd name="connsiteX3" fmla="*/ 1814063 w 4399359"/>
              <a:gd name="connsiteY3" fmla="*/ 2218309 h 2645029"/>
              <a:gd name="connsiteX4" fmla="*/ 1547363 w 4399359"/>
              <a:gd name="connsiteY4" fmla="*/ 2203069 h 2645029"/>
              <a:gd name="connsiteX5" fmla="*/ 1318763 w 4399359"/>
              <a:gd name="connsiteY5" fmla="*/ 2203069 h 2645029"/>
              <a:gd name="connsiteX6" fmla="*/ 1090163 w 4399359"/>
              <a:gd name="connsiteY6" fmla="*/ 2119249 h 2645029"/>
              <a:gd name="connsiteX7" fmla="*/ 480563 w 4399359"/>
              <a:gd name="connsiteY7" fmla="*/ 1814449 h 2645029"/>
              <a:gd name="connsiteX8" fmla="*/ 274823 w 4399359"/>
              <a:gd name="connsiteY8" fmla="*/ 1761109 h 2645029"/>
              <a:gd name="connsiteX9" fmla="*/ 91943 w 4399359"/>
              <a:gd name="connsiteY9" fmla="*/ 1723009 h 2645029"/>
              <a:gd name="connsiteX10" fmla="*/ 503 w 4399359"/>
              <a:gd name="connsiteY10" fmla="*/ 1593469 h 2645029"/>
              <a:gd name="connsiteX11" fmla="*/ 61463 w 4399359"/>
              <a:gd name="connsiteY11" fmla="*/ 1441069 h 2645029"/>
              <a:gd name="connsiteX12" fmla="*/ 191003 w 4399359"/>
              <a:gd name="connsiteY12" fmla="*/ 1387729 h 2645029"/>
              <a:gd name="connsiteX13" fmla="*/ 328163 w 4399359"/>
              <a:gd name="connsiteY13" fmla="*/ 1334389 h 2645029"/>
              <a:gd name="connsiteX14" fmla="*/ 389123 w 4399359"/>
              <a:gd name="connsiteY14" fmla="*/ 1281049 h 2645029"/>
              <a:gd name="connsiteX15" fmla="*/ 488183 w 4399359"/>
              <a:gd name="connsiteY15" fmla="*/ 1082929 h 2645029"/>
              <a:gd name="connsiteX16" fmla="*/ 572003 w 4399359"/>
              <a:gd name="connsiteY16" fmla="*/ 968629 h 2645029"/>
              <a:gd name="connsiteX17" fmla="*/ 686303 w 4399359"/>
              <a:gd name="connsiteY17" fmla="*/ 861949 h 2645029"/>
              <a:gd name="connsiteX18" fmla="*/ 876803 w 4399359"/>
              <a:gd name="connsiteY18" fmla="*/ 785749 h 2645029"/>
              <a:gd name="connsiteX19" fmla="*/ 983483 w 4399359"/>
              <a:gd name="connsiteY19" fmla="*/ 770509 h 2645029"/>
              <a:gd name="connsiteX20" fmla="*/ 1029203 w 4399359"/>
              <a:gd name="connsiteY20" fmla="*/ 762889 h 2645029"/>
              <a:gd name="connsiteX21" fmla="*/ 1082543 w 4399359"/>
              <a:gd name="connsiteY21" fmla="*/ 625729 h 2645029"/>
              <a:gd name="connsiteX22" fmla="*/ 1173983 w 4399359"/>
              <a:gd name="connsiteY22" fmla="*/ 404749 h 2645029"/>
              <a:gd name="connsiteX23" fmla="*/ 1234943 w 4399359"/>
              <a:gd name="connsiteY23" fmla="*/ 237109 h 2645029"/>
              <a:gd name="connsiteX24" fmla="*/ 1364483 w 4399359"/>
              <a:gd name="connsiteY24" fmla="*/ 77089 h 2645029"/>
              <a:gd name="connsiteX25" fmla="*/ 1486403 w 4399359"/>
              <a:gd name="connsiteY25" fmla="*/ 889 h 2645029"/>
              <a:gd name="connsiteX26" fmla="*/ 1615943 w 4399359"/>
              <a:gd name="connsiteY26" fmla="*/ 38989 h 2645029"/>
              <a:gd name="connsiteX27" fmla="*/ 1737863 w 4399359"/>
              <a:gd name="connsiteY27" fmla="*/ 92329 h 2645029"/>
              <a:gd name="connsiteX28" fmla="*/ 1844543 w 4399359"/>
              <a:gd name="connsiteY28" fmla="*/ 138049 h 2645029"/>
              <a:gd name="connsiteX29" fmla="*/ 1913123 w 4399359"/>
              <a:gd name="connsiteY29" fmla="*/ 221869 h 2645029"/>
              <a:gd name="connsiteX30" fmla="*/ 2004563 w 4399359"/>
              <a:gd name="connsiteY30" fmla="*/ 282829 h 2645029"/>
              <a:gd name="connsiteX31" fmla="*/ 2141723 w 4399359"/>
              <a:gd name="connsiteY31" fmla="*/ 397129 h 2645029"/>
              <a:gd name="connsiteX32" fmla="*/ 2332223 w 4399359"/>
              <a:gd name="connsiteY32" fmla="*/ 526669 h 2645029"/>
              <a:gd name="connsiteX33" fmla="*/ 2393183 w 4399359"/>
              <a:gd name="connsiteY33" fmla="*/ 564769 h 2645029"/>
              <a:gd name="connsiteX34" fmla="*/ 2431283 w 4399359"/>
              <a:gd name="connsiteY34" fmla="*/ 595249 h 2645029"/>
              <a:gd name="connsiteX35" fmla="*/ 2515103 w 4399359"/>
              <a:gd name="connsiteY35" fmla="*/ 541909 h 2645029"/>
              <a:gd name="connsiteX36" fmla="*/ 2644643 w 4399359"/>
              <a:gd name="connsiteY36" fmla="*/ 404749 h 2645029"/>
              <a:gd name="connsiteX37" fmla="*/ 2850383 w 4399359"/>
              <a:gd name="connsiteY37" fmla="*/ 176149 h 2645029"/>
              <a:gd name="connsiteX38" fmla="*/ 2918963 w 4399359"/>
              <a:gd name="connsiteY38" fmla="*/ 130429 h 2645029"/>
              <a:gd name="connsiteX39" fmla="*/ 3078983 w 4399359"/>
              <a:gd name="connsiteY39" fmla="*/ 138049 h 2645029"/>
              <a:gd name="connsiteX40" fmla="*/ 3147563 w 4399359"/>
              <a:gd name="connsiteY40" fmla="*/ 199009 h 2645029"/>
              <a:gd name="connsiteX41" fmla="*/ 3223763 w 4399359"/>
              <a:gd name="connsiteY41" fmla="*/ 290449 h 2645029"/>
              <a:gd name="connsiteX42" fmla="*/ 3261863 w 4399359"/>
              <a:gd name="connsiteY42" fmla="*/ 419989 h 2645029"/>
              <a:gd name="connsiteX43" fmla="*/ 3353303 w 4399359"/>
              <a:gd name="connsiteY43" fmla="*/ 534289 h 2645029"/>
              <a:gd name="connsiteX44" fmla="*/ 3467603 w 4399359"/>
              <a:gd name="connsiteY44" fmla="*/ 648589 h 2645029"/>
              <a:gd name="connsiteX45" fmla="*/ 3543803 w 4399359"/>
              <a:gd name="connsiteY45" fmla="*/ 686689 h 2645029"/>
              <a:gd name="connsiteX46" fmla="*/ 3642863 w 4399359"/>
              <a:gd name="connsiteY46" fmla="*/ 785749 h 2645029"/>
              <a:gd name="connsiteX47" fmla="*/ 3688583 w 4399359"/>
              <a:gd name="connsiteY47" fmla="*/ 877189 h 2645029"/>
              <a:gd name="connsiteX48" fmla="*/ 3757163 w 4399359"/>
              <a:gd name="connsiteY48" fmla="*/ 900049 h 2645029"/>
              <a:gd name="connsiteX49" fmla="*/ 3818123 w 4399359"/>
              <a:gd name="connsiteY49" fmla="*/ 884809 h 2645029"/>
              <a:gd name="connsiteX50" fmla="*/ 3970523 w 4399359"/>
              <a:gd name="connsiteY50" fmla="*/ 869569 h 2645029"/>
              <a:gd name="connsiteX51" fmla="*/ 4153403 w 4399359"/>
              <a:gd name="connsiteY51" fmla="*/ 869569 h 2645029"/>
              <a:gd name="connsiteX52" fmla="*/ 4221983 w 4399359"/>
              <a:gd name="connsiteY52" fmla="*/ 930529 h 2645029"/>
              <a:gd name="connsiteX53" fmla="*/ 4397243 w 4399359"/>
              <a:gd name="connsiteY53" fmla="*/ 1075309 h 2645029"/>
              <a:gd name="connsiteX54" fmla="*/ 4313423 w 4399359"/>
              <a:gd name="connsiteY54" fmla="*/ 1220089 h 2645029"/>
              <a:gd name="connsiteX55" fmla="*/ 4229603 w 4399359"/>
              <a:gd name="connsiteY55" fmla="*/ 1448689 h 2645029"/>
              <a:gd name="connsiteX56" fmla="*/ 4122923 w 4399359"/>
              <a:gd name="connsiteY56" fmla="*/ 1585849 h 2645029"/>
              <a:gd name="connsiteX57" fmla="*/ 3985763 w 4399359"/>
              <a:gd name="connsiteY57" fmla="*/ 1814449 h 2645029"/>
              <a:gd name="connsiteX58" fmla="*/ 3917183 w 4399359"/>
              <a:gd name="connsiteY58" fmla="*/ 2004949 h 2645029"/>
              <a:gd name="connsiteX59" fmla="*/ 3871463 w 4399359"/>
              <a:gd name="connsiteY59" fmla="*/ 2172589 h 2645029"/>
              <a:gd name="connsiteX60" fmla="*/ 3650483 w 4399359"/>
              <a:gd name="connsiteY60" fmla="*/ 2271649 h 2645029"/>
              <a:gd name="connsiteX61" fmla="*/ 3505703 w 4399359"/>
              <a:gd name="connsiteY61" fmla="*/ 2302129 h 2645029"/>
              <a:gd name="connsiteX62" fmla="*/ 3315203 w 4399359"/>
              <a:gd name="connsiteY62" fmla="*/ 2340229 h 2645029"/>
              <a:gd name="connsiteX63" fmla="*/ 3155183 w 4399359"/>
              <a:gd name="connsiteY63" fmla="*/ 2401189 h 2645029"/>
              <a:gd name="connsiteX64" fmla="*/ 2979923 w 4399359"/>
              <a:gd name="connsiteY64" fmla="*/ 2454529 h 2645029"/>
              <a:gd name="connsiteX65" fmla="*/ 2888483 w 4399359"/>
              <a:gd name="connsiteY65" fmla="*/ 2492629 h 2645029"/>
              <a:gd name="connsiteX0" fmla="*/ 2248403 w 4399359"/>
              <a:gd name="connsiteY0" fmla="*/ 2645029 h 2645029"/>
              <a:gd name="connsiteX1" fmla="*/ 2096003 w 4399359"/>
              <a:gd name="connsiteY1" fmla="*/ 2385949 h 2645029"/>
              <a:gd name="connsiteX2" fmla="*/ 1882643 w 4399359"/>
              <a:gd name="connsiteY2" fmla="*/ 2256409 h 2645029"/>
              <a:gd name="connsiteX3" fmla="*/ 1814063 w 4399359"/>
              <a:gd name="connsiteY3" fmla="*/ 2218309 h 2645029"/>
              <a:gd name="connsiteX4" fmla="*/ 1547363 w 4399359"/>
              <a:gd name="connsiteY4" fmla="*/ 2203069 h 2645029"/>
              <a:gd name="connsiteX5" fmla="*/ 1318763 w 4399359"/>
              <a:gd name="connsiteY5" fmla="*/ 2203069 h 2645029"/>
              <a:gd name="connsiteX6" fmla="*/ 1090163 w 4399359"/>
              <a:gd name="connsiteY6" fmla="*/ 2119249 h 2645029"/>
              <a:gd name="connsiteX7" fmla="*/ 480563 w 4399359"/>
              <a:gd name="connsiteY7" fmla="*/ 1814449 h 2645029"/>
              <a:gd name="connsiteX8" fmla="*/ 274823 w 4399359"/>
              <a:gd name="connsiteY8" fmla="*/ 1761109 h 2645029"/>
              <a:gd name="connsiteX9" fmla="*/ 91943 w 4399359"/>
              <a:gd name="connsiteY9" fmla="*/ 1723009 h 2645029"/>
              <a:gd name="connsiteX10" fmla="*/ 503 w 4399359"/>
              <a:gd name="connsiteY10" fmla="*/ 1593469 h 2645029"/>
              <a:gd name="connsiteX11" fmla="*/ 61463 w 4399359"/>
              <a:gd name="connsiteY11" fmla="*/ 1441069 h 2645029"/>
              <a:gd name="connsiteX12" fmla="*/ 191003 w 4399359"/>
              <a:gd name="connsiteY12" fmla="*/ 1387729 h 2645029"/>
              <a:gd name="connsiteX13" fmla="*/ 328163 w 4399359"/>
              <a:gd name="connsiteY13" fmla="*/ 1334389 h 2645029"/>
              <a:gd name="connsiteX14" fmla="*/ 389123 w 4399359"/>
              <a:gd name="connsiteY14" fmla="*/ 1281049 h 2645029"/>
              <a:gd name="connsiteX15" fmla="*/ 488183 w 4399359"/>
              <a:gd name="connsiteY15" fmla="*/ 1082929 h 2645029"/>
              <a:gd name="connsiteX16" fmla="*/ 572003 w 4399359"/>
              <a:gd name="connsiteY16" fmla="*/ 968629 h 2645029"/>
              <a:gd name="connsiteX17" fmla="*/ 686303 w 4399359"/>
              <a:gd name="connsiteY17" fmla="*/ 861949 h 2645029"/>
              <a:gd name="connsiteX18" fmla="*/ 876803 w 4399359"/>
              <a:gd name="connsiteY18" fmla="*/ 785749 h 2645029"/>
              <a:gd name="connsiteX19" fmla="*/ 983483 w 4399359"/>
              <a:gd name="connsiteY19" fmla="*/ 770509 h 2645029"/>
              <a:gd name="connsiteX20" fmla="*/ 1029203 w 4399359"/>
              <a:gd name="connsiteY20" fmla="*/ 762889 h 2645029"/>
              <a:gd name="connsiteX21" fmla="*/ 1082543 w 4399359"/>
              <a:gd name="connsiteY21" fmla="*/ 625729 h 2645029"/>
              <a:gd name="connsiteX22" fmla="*/ 1173983 w 4399359"/>
              <a:gd name="connsiteY22" fmla="*/ 404749 h 2645029"/>
              <a:gd name="connsiteX23" fmla="*/ 1234943 w 4399359"/>
              <a:gd name="connsiteY23" fmla="*/ 237109 h 2645029"/>
              <a:gd name="connsiteX24" fmla="*/ 1364483 w 4399359"/>
              <a:gd name="connsiteY24" fmla="*/ 77089 h 2645029"/>
              <a:gd name="connsiteX25" fmla="*/ 1486403 w 4399359"/>
              <a:gd name="connsiteY25" fmla="*/ 889 h 2645029"/>
              <a:gd name="connsiteX26" fmla="*/ 1615943 w 4399359"/>
              <a:gd name="connsiteY26" fmla="*/ 38989 h 2645029"/>
              <a:gd name="connsiteX27" fmla="*/ 1737863 w 4399359"/>
              <a:gd name="connsiteY27" fmla="*/ 92329 h 2645029"/>
              <a:gd name="connsiteX28" fmla="*/ 1844543 w 4399359"/>
              <a:gd name="connsiteY28" fmla="*/ 138049 h 2645029"/>
              <a:gd name="connsiteX29" fmla="*/ 1913123 w 4399359"/>
              <a:gd name="connsiteY29" fmla="*/ 221869 h 2645029"/>
              <a:gd name="connsiteX30" fmla="*/ 2004563 w 4399359"/>
              <a:gd name="connsiteY30" fmla="*/ 282829 h 2645029"/>
              <a:gd name="connsiteX31" fmla="*/ 2141723 w 4399359"/>
              <a:gd name="connsiteY31" fmla="*/ 397129 h 2645029"/>
              <a:gd name="connsiteX32" fmla="*/ 2332223 w 4399359"/>
              <a:gd name="connsiteY32" fmla="*/ 526669 h 2645029"/>
              <a:gd name="connsiteX33" fmla="*/ 2393183 w 4399359"/>
              <a:gd name="connsiteY33" fmla="*/ 564769 h 2645029"/>
              <a:gd name="connsiteX34" fmla="*/ 2431283 w 4399359"/>
              <a:gd name="connsiteY34" fmla="*/ 595249 h 2645029"/>
              <a:gd name="connsiteX35" fmla="*/ 2515103 w 4399359"/>
              <a:gd name="connsiteY35" fmla="*/ 541909 h 2645029"/>
              <a:gd name="connsiteX36" fmla="*/ 2644643 w 4399359"/>
              <a:gd name="connsiteY36" fmla="*/ 404749 h 2645029"/>
              <a:gd name="connsiteX37" fmla="*/ 2850383 w 4399359"/>
              <a:gd name="connsiteY37" fmla="*/ 176149 h 2645029"/>
              <a:gd name="connsiteX38" fmla="*/ 2918963 w 4399359"/>
              <a:gd name="connsiteY38" fmla="*/ 130429 h 2645029"/>
              <a:gd name="connsiteX39" fmla="*/ 3078983 w 4399359"/>
              <a:gd name="connsiteY39" fmla="*/ 138049 h 2645029"/>
              <a:gd name="connsiteX40" fmla="*/ 3147563 w 4399359"/>
              <a:gd name="connsiteY40" fmla="*/ 199009 h 2645029"/>
              <a:gd name="connsiteX41" fmla="*/ 3223763 w 4399359"/>
              <a:gd name="connsiteY41" fmla="*/ 290449 h 2645029"/>
              <a:gd name="connsiteX42" fmla="*/ 3261863 w 4399359"/>
              <a:gd name="connsiteY42" fmla="*/ 419989 h 2645029"/>
              <a:gd name="connsiteX43" fmla="*/ 3353303 w 4399359"/>
              <a:gd name="connsiteY43" fmla="*/ 534289 h 2645029"/>
              <a:gd name="connsiteX44" fmla="*/ 3467603 w 4399359"/>
              <a:gd name="connsiteY44" fmla="*/ 648589 h 2645029"/>
              <a:gd name="connsiteX45" fmla="*/ 3543803 w 4399359"/>
              <a:gd name="connsiteY45" fmla="*/ 686689 h 2645029"/>
              <a:gd name="connsiteX46" fmla="*/ 3642863 w 4399359"/>
              <a:gd name="connsiteY46" fmla="*/ 785749 h 2645029"/>
              <a:gd name="connsiteX47" fmla="*/ 3688583 w 4399359"/>
              <a:gd name="connsiteY47" fmla="*/ 877189 h 2645029"/>
              <a:gd name="connsiteX48" fmla="*/ 3757163 w 4399359"/>
              <a:gd name="connsiteY48" fmla="*/ 900049 h 2645029"/>
              <a:gd name="connsiteX49" fmla="*/ 3818123 w 4399359"/>
              <a:gd name="connsiteY49" fmla="*/ 884809 h 2645029"/>
              <a:gd name="connsiteX50" fmla="*/ 3993383 w 4399359"/>
              <a:gd name="connsiteY50" fmla="*/ 808609 h 2645029"/>
              <a:gd name="connsiteX51" fmla="*/ 4153403 w 4399359"/>
              <a:gd name="connsiteY51" fmla="*/ 869569 h 2645029"/>
              <a:gd name="connsiteX52" fmla="*/ 4221983 w 4399359"/>
              <a:gd name="connsiteY52" fmla="*/ 930529 h 2645029"/>
              <a:gd name="connsiteX53" fmla="*/ 4397243 w 4399359"/>
              <a:gd name="connsiteY53" fmla="*/ 1075309 h 2645029"/>
              <a:gd name="connsiteX54" fmla="*/ 4313423 w 4399359"/>
              <a:gd name="connsiteY54" fmla="*/ 1220089 h 2645029"/>
              <a:gd name="connsiteX55" fmla="*/ 4229603 w 4399359"/>
              <a:gd name="connsiteY55" fmla="*/ 1448689 h 2645029"/>
              <a:gd name="connsiteX56" fmla="*/ 4122923 w 4399359"/>
              <a:gd name="connsiteY56" fmla="*/ 1585849 h 2645029"/>
              <a:gd name="connsiteX57" fmla="*/ 3985763 w 4399359"/>
              <a:gd name="connsiteY57" fmla="*/ 1814449 h 2645029"/>
              <a:gd name="connsiteX58" fmla="*/ 3917183 w 4399359"/>
              <a:gd name="connsiteY58" fmla="*/ 2004949 h 2645029"/>
              <a:gd name="connsiteX59" fmla="*/ 3871463 w 4399359"/>
              <a:gd name="connsiteY59" fmla="*/ 2172589 h 2645029"/>
              <a:gd name="connsiteX60" fmla="*/ 3650483 w 4399359"/>
              <a:gd name="connsiteY60" fmla="*/ 2271649 h 2645029"/>
              <a:gd name="connsiteX61" fmla="*/ 3505703 w 4399359"/>
              <a:gd name="connsiteY61" fmla="*/ 2302129 h 2645029"/>
              <a:gd name="connsiteX62" fmla="*/ 3315203 w 4399359"/>
              <a:gd name="connsiteY62" fmla="*/ 2340229 h 2645029"/>
              <a:gd name="connsiteX63" fmla="*/ 3155183 w 4399359"/>
              <a:gd name="connsiteY63" fmla="*/ 2401189 h 2645029"/>
              <a:gd name="connsiteX64" fmla="*/ 2979923 w 4399359"/>
              <a:gd name="connsiteY64" fmla="*/ 2454529 h 2645029"/>
              <a:gd name="connsiteX65" fmla="*/ 2888483 w 4399359"/>
              <a:gd name="connsiteY65" fmla="*/ 2492629 h 2645029"/>
              <a:gd name="connsiteX0" fmla="*/ 2248403 w 4398073"/>
              <a:gd name="connsiteY0" fmla="*/ 2645029 h 2645029"/>
              <a:gd name="connsiteX1" fmla="*/ 2096003 w 4398073"/>
              <a:gd name="connsiteY1" fmla="*/ 2385949 h 2645029"/>
              <a:gd name="connsiteX2" fmla="*/ 1882643 w 4398073"/>
              <a:gd name="connsiteY2" fmla="*/ 2256409 h 2645029"/>
              <a:gd name="connsiteX3" fmla="*/ 1814063 w 4398073"/>
              <a:gd name="connsiteY3" fmla="*/ 2218309 h 2645029"/>
              <a:gd name="connsiteX4" fmla="*/ 1547363 w 4398073"/>
              <a:gd name="connsiteY4" fmla="*/ 2203069 h 2645029"/>
              <a:gd name="connsiteX5" fmla="*/ 1318763 w 4398073"/>
              <a:gd name="connsiteY5" fmla="*/ 2203069 h 2645029"/>
              <a:gd name="connsiteX6" fmla="*/ 1090163 w 4398073"/>
              <a:gd name="connsiteY6" fmla="*/ 2119249 h 2645029"/>
              <a:gd name="connsiteX7" fmla="*/ 480563 w 4398073"/>
              <a:gd name="connsiteY7" fmla="*/ 1814449 h 2645029"/>
              <a:gd name="connsiteX8" fmla="*/ 274823 w 4398073"/>
              <a:gd name="connsiteY8" fmla="*/ 1761109 h 2645029"/>
              <a:gd name="connsiteX9" fmla="*/ 91943 w 4398073"/>
              <a:gd name="connsiteY9" fmla="*/ 1723009 h 2645029"/>
              <a:gd name="connsiteX10" fmla="*/ 503 w 4398073"/>
              <a:gd name="connsiteY10" fmla="*/ 1593469 h 2645029"/>
              <a:gd name="connsiteX11" fmla="*/ 61463 w 4398073"/>
              <a:gd name="connsiteY11" fmla="*/ 1441069 h 2645029"/>
              <a:gd name="connsiteX12" fmla="*/ 191003 w 4398073"/>
              <a:gd name="connsiteY12" fmla="*/ 1387729 h 2645029"/>
              <a:gd name="connsiteX13" fmla="*/ 328163 w 4398073"/>
              <a:gd name="connsiteY13" fmla="*/ 1334389 h 2645029"/>
              <a:gd name="connsiteX14" fmla="*/ 389123 w 4398073"/>
              <a:gd name="connsiteY14" fmla="*/ 1281049 h 2645029"/>
              <a:gd name="connsiteX15" fmla="*/ 488183 w 4398073"/>
              <a:gd name="connsiteY15" fmla="*/ 1082929 h 2645029"/>
              <a:gd name="connsiteX16" fmla="*/ 572003 w 4398073"/>
              <a:gd name="connsiteY16" fmla="*/ 968629 h 2645029"/>
              <a:gd name="connsiteX17" fmla="*/ 686303 w 4398073"/>
              <a:gd name="connsiteY17" fmla="*/ 861949 h 2645029"/>
              <a:gd name="connsiteX18" fmla="*/ 876803 w 4398073"/>
              <a:gd name="connsiteY18" fmla="*/ 785749 h 2645029"/>
              <a:gd name="connsiteX19" fmla="*/ 983483 w 4398073"/>
              <a:gd name="connsiteY19" fmla="*/ 770509 h 2645029"/>
              <a:gd name="connsiteX20" fmla="*/ 1029203 w 4398073"/>
              <a:gd name="connsiteY20" fmla="*/ 762889 h 2645029"/>
              <a:gd name="connsiteX21" fmla="*/ 1082543 w 4398073"/>
              <a:gd name="connsiteY21" fmla="*/ 625729 h 2645029"/>
              <a:gd name="connsiteX22" fmla="*/ 1173983 w 4398073"/>
              <a:gd name="connsiteY22" fmla="*/ 404749 h 2645029"/>
              <a:gd name="connsiteX23" fmla="*/ 1234943 w 4398073"/>
              <a:gd name="connsiteY23" fmla="*/ 237109 h 2645029"/>
              <a:gd name="connsiteX24" fmla="*/ 1364483 w 4398073"/>
              <a:gd name="connsiteY24" fmla="*/ 77089 h 2645029"/>
              <a:gd name="connsiteX25" fmla="*/ 1486403 w 4398073"/>
              <a:gd name="connsiteY25" fmla="*/ 889 h 2645029"/>
              <a:gd name="connsiteX26" fmla="*/ 1615943 w 4398073"/>
              <a:gd name="connsiteY26" fmla="*/ 38989 h 2645029"/>
              <a:gd name="connsiteX27" fmla="*/ 1737863 w 4398073"/>
              <a:gd name="connsiteY27" fmla="*/ 92329 h 2645029"/>
              <a:gd name="connsiteX28" fmla="*/ 1844543 w 4398073"/>
              <a:gd name="connsiteY28" fmla="*/ 138049 h 2645029"/>
              <a:gd name="connsiteX29" fmla="*/ 1913123 w 4398073"/>
              <a:gd name="connsiteY29" fmla="*/ 221869 h 2645029"/>
              <a:gd name="connsiteX30" fmla="*/ 2004563 w 4398073"/>
              <a:gd name="connsiteY30" fmla="*/ 282829 h 2645029"/>
              <a:gd name="connsiteX31" fmla="*/ 2141723 w 4398073"/>
              <a:gd name="connsiteY31" fmla="*/ 397129 h 2645029"/>
              <a:gd name="connsiteX32" fmla="*/ 2332223 w 4398073"/>
              <a:gd name="connsiteY32" fmla="*/ 526669 h 2645029"/>
              <a:gd name="connsiteX33" fmla="*/ 2393183 w 4398073"/>
              <a:gd name="connsiteY33" fmla="*/ 564769 h 2645029"/>
              <a:gd name="connsiteX34" fmla="*/ 2431283 w 4398073"/>
              <a:gd name="connsiteY34" fmla="*/ 595249 h 2645029"/>
              <a:gd name="connsiteX35" fmla="*/ 2515103 w 4398073"/>
              <a:gd name="connsiteY35" fmla="*/ 541909 h 2645029"/>
              <a:gd name="connsiteX36" fmla="*/ 2644643 w 4398073"/>
              <a:gd name="connsiteY36" fmla="*/ 404749 h 2645029"/>
              <a:gd name="connsiteX37" fmla="*/ 2850383 w 4398073"/>
              <a:gd name="connsiteY37" fmla="*/ 176149 h 2645029"/>
              <a:gd name="connsiteX38" fmla="*/ 2918963 w 4398073"/>
              <a:gd name="connsiteY38" fmla="*/ 130429 h 2645029"/>
              <a:gd name="connsiteX39" fmla="*/ 3078983 w 4398073"/>
              <a:gd name="connsiteY39" fmla="*/ 138049 h 2645029"/>
              <a:gd name="connsiteX40" fmla="*/ 3147563 w 4398073"/>
              <a:gd name="connsiteY40" fmla="*/ 199009 h 2645029"/>
              <a:gd name="connsiteX41" fmla="*/ 3223763 w 4398073"/>
              <a:gd name="connsiteY41" fmla="*/ 290449 h 2645029"/>
              <a:gd name="connsiteX42" fmla="*/ 3261863 w 4398073"/>
              <a:gd name="connsiteY42" fmla="*/ 419989 h 2645029"/>
              <a:gd name="connsiteX43" fmla="*/ 3353303 w 4398073"/>
              <a:gd name="connsiteY43" fmla="*/ 534289 h 2645029"/>
              <a:gd name="connsiteX44" fmla="*/ 3467603 w 4398073"/>
              <a:gd name="connsiteY44" fmla="*/ 648589 h 2645029"/>
              <a:gd name="connsiteX45" fmla="*/ 3543803 w 4398073"/>
              <a:gd name="connsiteY45" fmla="*/ 686689 h 2645029"/>
              <a:gd name="connsiteX46" fmla="*/ 3642863 w 4398073"/>
              <a:gd name="connsiteY46" fmla="*/ 785749 h 2645029"/>
              <a:gd name="connsiteX47" fmla="*/ 3688583 w 4398073"/>
              <a:gd name="connsiteY47" fmla="*/ 877189 h 2645029"/>
              <a:gd name="connsiteX48" fmla="*/ 3757163 w 4398073"/>
              <a:gd name="connsiteY48" fmla="*/ 900049 h 2645029"/>
              <a:gd name="connsiteX49" fmla="*/ 3818123 w 4398073"/>
              <a:gd name="connsiteY49" fmla="*/ 884809 h 2645029"/>
              <a:gd name="connsiteX50" fmla="*/ 3993383 w 4398073"/>
              <a:gd name="connsiteY50" fmla="*/ 808609 h 2645029"/>
              <a:gd name="connsiteX51" fmla="*/ 4153403 w 4398073"/>
              <a:gd name="connsiteY51" fmla="*/ 869569 h 2645029"/>
              <a:gd name="connsiteX52" fmla="*/ 4260083 w 4398073"/>
              <a:gd name="connsiteY52" fmla="*/ 900049 h 2645029"/>
              <a:gd name="connsiteX53" fmla="*/ 4397243 w 4398073"/>
              <a:gd name="connsiteY53" fmla="*/ 1075309 h 2645029"/>
              <a:gd name="connsiteX54" fmla="*/ 4313423 w 4398073"/>
              <a:gd name="connsiteY54" fmla="*/ 1220089 h 2645029"/>
              <a:gd name="connsiteX55" fmla="*/ 4229603 w 4398073"/>
              <a:gd name="connsiteY55" fmla="*/ 1448689 h 2645029"/>
              <a:gd name="connsiteX56" fmla="*/ 4122923 w 4398073"/>
              <a:gd name="connsiteY56" fmla="*/ 1585849 h 2645029"/>
              <a:gd name="connsiteX57" fmla="*/ 3985763 w 4398073"/>
              <a:gd name="connsiteY57" fmla="*/ 1814449 h 2645029"/>
              <a:gd name="connsiteX58" fmla="*/ 3917183 w 4398073"/>
              <a:gd name="connsiteY58" fmla="*/ 2004949 h 2645029"/>
              <a:gd name="connsiteX59" fmla="*/ 3871463 w 4398073"/>
              <a:gd name="connsiteY59" fmla="*/ 2172589 h 2645029"/>
              <a:gd name="connsiteX60" fmla="*/ 3650483 w 4398073"/>
              <a:gd name="connsiteY60" fmla="*/ 2271649 h 2645029"/>
              <a:gd name="connsiteX61" fmla="*/ 3505703 w 4398073"/>
              <a:gd name="connsiteY61" fmla="*/ 2302129 h 2645029"/>
              <a:gd name="connsiteX62" fmla="*/ 3315203 w 4398073"/>
              <a:gd name="connsiteY62" fmla="*/ 2340229 h 2645029"/>
              <a:gd name="connsiteX63" fmla="*/ 3155183 w 4398073"/>
              <a:gd name="connsiteY63" fmla="*/ 2401189 h 2645029"/>
              <a:gd name="connsiteX64" fmla="*/ 2979923 w 4398073"/>
              <a:gd name="connsiteY64" fmla="*/ 2454529 h 2645029"/>
              <a:gd name="connsiteX65" fmla="*/ 2888483 w 4398073"/>
              <a:gd name="connsiteY65" fmla="*/ 2492629 h 2645029"/>
              <a:gd name="connsiteX0" fmla="*/ 2248403 w 4398073"/>
              <a:gd name="connsiteY0" fmla="*/ 2645029 h 2645029"/>
              <a:gd name="connsiteX1" fmla="*/ 2096003 w 4398073"/>
              <a:gd name="connsiteY1" fmla="*/ 2385949 h 2645029"/>
              <a:gd name="connsiteX2" fmla="*/ 1882643 w 4398073"/>
              <a:gd name="connsiteY2" fmla="*/ 2256409 h 2645029"/>
              <a:gd name="connsiteX3" fmla="*/ 1814063 w 4398073"/>
              <a:gd name="connsiteY3" fmla="*/ 2218309 h 2645029"/>
              <a:gd name="connsiteX4" fmla="*/ 1547363 w 4398073"/>
              <a:gd name="connsiteY4" fmla="*/ 2203069 h 2645029"/>
              <a:gd name="connsiteX5" fmla="*/ 1318763 w 4398073"/>
              <a:gd name="connsiteY5" fmla="*/ 2203069 h 2645029"/>
              <a:gd name="connsiteX6" fmla="*/ 1090163 w 4398073"/>
              <a:gd name="connsiteY6" fmla="*/ 2119249 h 2645029"/>
              <a:gd name="connsiteX7" fmla="*/ 480563 w 4398073"/>
              <a:gd name="connsiteY7" fmla="*/ 1814449 h 2645029"/>
              <a:gd name="connsiteX8" fmla="*/ 274823 w 4398073"/>
              <a:gd name="connsiteY8" fmla="*/ 1761109 h 2645029"/>
              <a:gd name="connsiteX9" fmla="*/ 91943 w 4398073"/>
              <a:gd name="connsiteY9" fmla="*/ 1723009 h 2645029"/>
              <a:gd name="connsiteX10" fmla="*/ 503 w 4398073"/>
              <a:gd name="connsiteY10" fmla="*/ 1593469 h 2645029"/>
              <a:gd name="connsiteX11" fmla="*/ 61463 w 4398073"/>
              <a:gd name="connsiteY11" fmla="*/ 1441069 h 2645029"/>
              <a:gd name="connsiteX12" fmla="*/ 191003 w 4398073"/>
              <a:gd name="connsiteY12" fmla="*/ 1387729 h 2645029"/>
              <a:gd name="connsiteX13" fmla="*/ 328163 w 4398073"/>
              <a:gd name="connsiteY13" fmla="*/ 1334389 h 2645029"/>
              <a:gd name="connsiteX14" fmla="*/ 389123 w 4398073"/>
              <a:gd name="connsiteY14" fmla="*/ 1281049 h 2645029"/>
              <a:gd name="connsiteX15" fmla="*/ 488183 w 4398073"/>
              <a:gd name="connsiteY15" fmla="*/ 1082929 h 2645029"/>
              <a:gd name="connsiteX16" fmla="*/ 572003 w 4398073"/>
              <a:gd name="connsiteY16" fmla="*/ 968629 h 2645029"/>
              <a:gd name="connsiteX17" fmla="*/ 686303 w 4398073"/>
              <a:gd name="connsiteY17" fmla="*/ 861949 h 2645029"/>
              <a:gd name="connsiteX18" fmla="*/ 876803 w 4398073"/>
              <a:gd name="connsiteY18" fmla="*/ 785749 h 2645029"/>
              <a:gd name="connsiteX19" fmla="*/ 983483 w 4398073"/>
              <a:gd name="connsiteY19" fmla="*/ 770509 h 2645029"/>
              <a:gd name="connsiteX20" fmla="*/ 1029203 w 4398073"/>
              <a:gd name="connsiteY20" fmla="*/ 762889 h 2645029"/>
              <a:gd name="connsiteX21" fmla="*/ 1082543 w 4398073"/>
              <a:gd name="connsiteY21" fmla="*/ 625729 h 2645029"/>
              <a:gd name="connsiteX22" fmla="*/ 1173983 w 4398073"/>
              <a:gd name="connsiteY22" fmla="*/ 404749 h 2645029"/>
              <a:gd name="connsiteX23" fmla="*/ 1234943 w 4398073"/>
              <a:gd name="connsiteY23" fmla="*/ 237109 h 2645029"/>
              <a:gd name="connsiteX24" fmla="*/ 1364483 w 4398073"/>
              <a:gd name="connsiteY24" fmla="*/ 77089 h 2645029"/>
              <a:gd name="connsiteX25" fmla="*/ 1486403 w 4398073"/>
              <a:gd name="connsiteY25" fmla="*/ 889 h 2645029"/>
              <a:gd name="connsiteX26" fmla="*/ 1615943 w 4398073"/>
              <a:gd name="connsiteY26" fmla="*/ 38989 h 2645029"/>
              <a:gd name="connsiteX27" fmla="*/ 1737863 w 4398073"/>
              <a:gd name="connsiteY27" fmla="*/ 92329 h 2645029"/>
              <a:gd name="connsiteX28" fmla="*/ 1844543 w 4398073"/>
              <a:gd name="connsiteY28" fmla="*/ 138049 h 2645029"/>
              <a:gd name="connsiteX29" fmla="*/ 1913123 w 4398073"/>
              <a:gd name="connsiteY29" fmla="*/ 221869 h 2645029"/>
              <a:gd name="connsiteX30" fmla="*/ 2004563 w 4398073"/>
              <a:gd name="connsiteY30" fmla="*/ 282829 h 2645029"/>
              <a:gd name="connsiteX31" fmla="*/ 2141723 w 4398073"/>
              <a:gd name="connsiteY31" fmla="*/ 397129 h 2645029"/>
              <a:gd name="connsiteX32" fmla="*/ 2332223 w 4398073"/>
              <a:gd name="connsiteY32" fmla="*/ 526669 h 2645029"/>
              <a:gd name="connsiteX33" fmla="*/ 2393183 w 4398073"/>
              <a:gd name="connsiteY33" fmla="*/ 564769 h 2645029"/>
              <a:gd name="connsiteX34" fmla="*/ 2431283 w 4398073"/>
              <a:gd name="connsiteY34" fmla="*/ 595249 h 2645029"/>
              <a:gd name="connsiteX35" fmla="*/ 2515103 w 4398073"/>
              <a:gd name="connsiteY35" fmla="*/ 541909 h 2645029"/>
              <a:gd name="connsiteX36" fmla="*/ 2644643 w 4398073"/>
              <a:gd name="connsiteY36" fmla="*/ 404749 h 2645029"/>
              <a:gd name="connsiteX37" fmla="*/ 2850383 w 4398073"/>
              <a:gd name="connsiteY37" fmla="*/ 176149 h 2645029"/>
              <a:gd name="connsiteX38" fmla="*/ 2918963 w 4398073"/>
              <a:gd name="connsiteY38" fmla="*/ 130429 h 2645029"/>
              <a:gd name="connsiteX39" fmla="*/ 3078983 w 4398073"/>
              <a:gd name="connsiteY39" fmla="*/ 138049 h 2645029"/>
              <a:gd name="connsiteX40" fmla="*/ 3147563 w 4398073"/>
              <a:gd name="connsiteY40" fmla="*/ 199009 h 2645029"/>
              <a:gd name="connsiteX41" fmla="*/ 3223763 w 4398073"/>
              <a:gd name="connsiteY41" fmla="*/ 290449 h 2645029"/>
              <a:gd name="connsiteX42" fmla="*/ 3261863 w 4398073"/>
              <a:gd name="connsiteY42" fmla="*/ 419989 h 2645029"/>
              <a:gd name="connsiteX43" fmla="*/ 3353303 w 4398073"/>
              <a:gd name="connsiteY43" fmla="*/ 534289 h 2645029"/>
              <a:gd name="connsiteX44" fmla="*/ 3467603 w 4398073"/>
              <a:gd name="connsiteY44" fmla="*/ 648589 h 2645029"/>
              <a:gd name="connsiteX45" fmla="*/ 3543803 w 4398073"/>
              <a:gd name="connsiteY45" fmla="*/ 686689 h 2645029"/>
              <a:gd name="connsiteX46" fmla="*/ 3642863 w 4398073"/>
              <a:gd name="connsiteY46" fmla="*/ 785749 h 2645029"/>
              <a:gd name="connsiteX47" fmla="*/ 3688583 w 4398073"/>
              <a:gd name="connsiteY47" fmla="*/ 877189 h 2645029"/>
              <a:gd name="connsiteX48" fmla="*/ 3757163 w 4398073"/>
              <a:gd name="connsiteY48" fmla="*/ 900049 h 2645029"/>
              <a:gd name="connsiteX49" fmla="*/ 3818123 w 4398073"/>
              <a:gd name="connsiteY49" fmla="*/ 884809 h 2645029"/>
              <a:gd name="connsiteX50" fmla="*/ 3993383 w 4398073"/>
              <a:gd name="connsiteY50" fmla="*/ 808609 h 2645029"/>
              <a:gd name="connsiteX51" fmla="*/ 4153403 w 4398073"/>
              <a:gd name="connsiteY51" fmla="*/ 869569 h 2645029"/>
              <a:gd name="connsiteX52" fmla="*/ 4260083 w 4398073"/>
              <a:gd name="connsiteY52" fmla="*/ 900049 h 2645029"/>
              <a:gd name="connsiteX53" fmla="*/ 4397243 w 4398073"/>
              <a:gd name="connsiteY53" fmla="*/ 1075309 h 2645029"/>
              <a:gd name="connsiteX54" fmla="*/ 4313423 w 4398073"/>
              <a:gd name="connsiteY54" fmla="*/ 1220089 h 2645029"/>
              <a:gd name="connsiteX55" fmla="*/ 4229603 w 4398073"/>
              <a:gd name="connsiteY55" fmla="*/ 1448689 h 2645029"/>
              <a:gd name="connsiteX56" fmla="*/ 4122923 w 4398073"/>
              <a:gd name="connsiteY56" fmla="*/ 1585849 h 2645029"/>
              <a:gd name="connsiteX57" fmla="*/ 3985763 w 4398073"/>
              <a:gd name="connsiteY57" fmla="*/ 1814449 h 2645029"/>
              <a:gd name="connsiteX58" fmla="*/ 3917183 w 4398073"/>
              <a:gd name="connsiteY58" fmla="*/ 2004949 h 2645029"/>
              <a:gd name="connsiteX59" fmla="*/ 3871463 w 4398073"/>
              <a:gd name="connsiteY59" fmla="*/ 2172589 h 2645029"/>
              <a:gd name="connsiteX60" fmla="*/ 3650483 w 4398073"/>
              <a:gd name="connsiteY60" fmla="*/ 2271649 h 2645029"/>
              <a:gd name="connsiteX61" fmla="*/ 3505703 w 4398073"/>
              <a:gd name="connsiteY61" fmla="*/ 2302129 h 2645029"/>
              <a:gd name="connsiteX62" fmla="*/ 3315203 w 4398073"/>
              <a:gd name="connsiteY62" fmla="*/ 2340229 h 2645029"/>
              <a:gd name="connsiteX63" fmla="*/ 3124703 w 4398073"/>
              <a:gd name="connsiteY63" fmla="*/ 2355469 h 2645029"/>
              <a:gd name="connsiteX64" fmla="*/ 2979923 w 4398073"/>
              <a:gd name="connsiteY64" fmla="*/ 2454529 h 2645029"/>
              <a:gd name="connsiteX65" fmla="*/ 2888483 w 4398073"/>
              <a:gd name="connsiteY65" fmla="*/ 2492629 h 2645029"/>
              <a:gd name="connsiteX0" fmla="*/ 2248403 w 4398073"/>
              <a:gd name="connsiteY0" fmla="*/ 2645029 h 2645029"/>
              <a:gd name="connsiteX1" fmla="*/ 2096003 w 4398073"/>
              <a:gd name="connsiteY1" fmla="*/ 2385949 h 2645029"/>
              <a:gd name="connsiteX2" fmla="*/ 1882643 w 4398073"/>
              <a:gd name="connsiteY2" fmla="*/ 2256409 h 2645029"/>
              <a:gd name="connsiteX3" fmla="*/ 1814063 w 4398073"/>
              <a:gd name="connsiteY3" fmla="*/ 2218309 h 2645029"/>
              <a:gd name="connsiteX4" fmla="*/ 1547363 w 4398073"/>
              <a:gd name="connsiteY4" fmla="*/ 2203069 h 2645029"/>
              <a:gd name="connsiteX5" fmla="*/ 1318763 w 4398073"/>
              <a:gd name="connsiteY5" fmla="*/ 2203069 h 2645029"/>
              <a:gd name="connsiteX6" fmla="*/ 1090163 w 4398073"/>
              <a:gd name="connsiteY6" fmla="*/ 2119249 h 2645029"/>
              <a:gd name="connsiteX7" fmla="*/ 480563 w 4398073"/>
              <a:gd name="connsiteY7" fmla="*/ 1814449 h 2645029"/>
              <a:gd name="connsiteX8" fmla="*/ 274823 w 4398073"/>
              <a:gd name="connsiteY8" fmla="*/ 1761109 h 2645029"/>
              <a:gd name="connsiteX9" fmla="*/ 91943 w 4398073"/>
              <a:gd name="connsiteY9" fmla="*/ 1723009 h 2645029"/>
              <a:gd name="connsiteX10" fmla="*/ 503 w 4398073"/>
              <a:gd name="connsiteY10" fmla="*/ 1593469 h 2645029"/>
              <a:gd name="connsiteX11" fmla="*/ 61463 w 4398073"/>
              <a:gd name="connsiteY11" fmla="*/ 1441069 h 2645029"/>
              <a:gd name="connsiteX12" fmla="*/ 191003 w 4398073"/>
              <a:gd name="connsiteY12" fmla="*/ 1387729 h 2645029"/>
              <a:gd name="connsiteX13" fmla="*/ 328163 w 4398073"/>
              <a:gd name="connsiteY13" fmla="*/ 1334389 h 2645029"/>
              <a:gd name="connsiteX14" fmla="*/ 389123 w 4398073"/>
              <a:gd name="connsiteY14" fmla="*/ 1281049 h 2645029"/>
              <a:gd name="connsiteX15" fmla="*/ 488183 w 4398073"/>
              <a:gd name="connsiteY15" fmla="*/ 1082929 h 2645029"/>
              <a:gd name="connsiteX16" fmla="*/ 572003 w 4398073"/>
              <a:gd name="connsiteY16" fmla="*/ 968629 h 2645029"/>
              <a:gd name="connsiteX17" fmla="*/ 686303 w 4398073"/>
              <a:gd name="connsiteY17" fmla="*/ 861949 h 2645029"/>
              <a:gd name="connsiteX18" fmla="*/ 876803 w 4398073"/>
              <a:gd name="connsiteY18" fmla="*/ 785749 h 2645029"/>
              <a:gd name="connsiteX19" fmla="*/ 983483 w 4398073"/>
              <a:gd name="connsiteY19" fmla="*/ 770509 h 2645029"/>
              <a:gd name="connsiteX20" fmla="*/ 1029203 w 4398073"/>
              <a:gd name="connsiteY20" fmla="*/ 762889 h 2645029"/>
              <a:gd name="connsiteX21" fmla="*/ 1082543 w 4398073"/>
              <a:gd name="connsiteY21" fmla="*/ 625729 h 2645029"/>
              <a:gd name="connsiteX22" fmla="*/ 1173983 w 4398073"/>
              <a:gd name="connsiteY22" fmla="*/ 404749 h 2645029"/>
              <a:gd name="connsiteX23" fmla="*/ 1234943 w 4398073"/>
              <a:gd name="connsiteY23" fmla="*/ 237109 h 2645029"/>
              <a:gd name="connsiteX24" fmla="*/ 1364483 w 4398073"/>
              <a:gd name="connsiteY24" fmla="*/ 77089 h 2645029"/>
              <a:gd name="connsiteX25" fmla="*/ 1486403 w 4398073"/>
              <a:gd name="connsiteY25" fmla="*/ 889 h 2645029"/>
              <a:gd name="connsiteX26" fmla="*/ 1615943 w 4398073"/>
              <a:gd name="connsiteY26" fmla="*/ 38989 h 2645029"/>
              <a:gd name="connsiteX27" fmla="*/ 1737863 w 4398073"/>
              <a:gd name="connsiteY27" fmla="*/ 92329 h 2645029"/>
              <a:gd name="connsiteX28" fmla="*/ 1844543 w 4398073"/>
              <a:gd name="connsiteY28" fmla="*/ 138049 h 2645029"/>
              <a:gd name="connsiteX29" fmla="*/ 1913123 w 4398073"/>
              <a:gd name="connsiteY29" fmla="*/ 221869 h 2645029"/>
              <a:gd name="connsiteX30" fmla="*/ 2004563 w 4398073"/>
              <a:gd name="connsiteY30" fmla="*/ 282829 h 2645029"/>
              <a:gd name="connsiteX31" fmla="*/ 2141723 w 4398073"/>
              <a:gd name="connsiteY31" fmla="*/ 397129 h 2645029"/>
              <a:gd name="connsiteX32" fmla="*/ 2332223 w 4398073"/>
              <a:gd name="connsiteY32" fmla="*/ 526669 h 2645029"/>
              <a:gd name="connsiteX33" fmla="*/ 2393183 w 4398073"/>
              <a:gd name="connsiteY33" fmla="*/ 564769 h 2645029"/>
              <a:gd name="connsiteX34" fmla="*/ 2431283 w 4398073"/>
              <a:gd name="connsiteY34" fmla="*/ 595249 h 2645029"/>
              <a:gd name="connsiteX35" fmla="*/ 2515103 w 4398073"/>
              <a:gd name="connsiteY35" fmla="*/ 541909 h 2645029"/>
              <a:gd name="connsiteX36" fmla="*/ 2644643 w 4398073"/>
              <a:gd name="connsiteY36" fmla="*/ 404749 h 2645029"/>
              <a:gd name="connsiteX37" fmla="*/ 2850383 w 4398073"/>
              <a:gd name="connsiteY37" fmla="*/ 176149 h 2645029"/>
              <a:gd name="connsiteX38" fmla="*/ 2918963 w 4398073"/>
              <a:gd name="connsiteY38" fmla="*/ 130429 h 2645029"/>
              <a:gd name="connsiteX39" fmla="*/ 3078983 w 4398073"/>
              <a:gd name="connsiteY39" fmla="*/ 138049 h 2645029"/>
              <a:gd name="connsiteX40" fmla="*/ 3147563 w 4398073"/>
              <a:gd name="connsiteY40" fmla="*/ 199009 h 2645029"/>
              <a:gd name="connsiteX41" fmla="*/ 3223763 w 4398073"/>
              <a:gd name="connsiteY41" fmla="*/ 290449 h 2645029"/>
              <a:gd name="connsiteX42" fmla="*/ 3261863 w 4398073"/>
              <a:gd name="connsiteY42" fmla="*/ 419989 h 2645029"/>
              <a:gd name="connsiteX43" fmla="*/ 3353303 w 4398073"/>
              <a:gd name="connsiteY43" fmla="*/ 534289 h 2645029"/>
              <a:gd name="connsiteX44" fmla="*/ 3467603 w 4398073"/>
              <a:gd name="connsiteY44" fmla="*/ 648589 h 2645029"/>
              <a:gd name="connsiteX45" fmla="*/ 3543803 w 4398073"/>
              <a:gd name="connsiteY45" fmla="*/ 686689 h 2645029"/>
              <a:gd name="connsiteX46" fmla="*/ 3642863 w 4398073"/>
              <a:gd name="connsiteY46" fmla="*/ 785749 h 2645029"/>
              <a:gd name="connsiteX47" fmla="*/ 3688583 w 4398073"/>
              <a:gd name="connsiteY47" fmla="*/ 877189 h 2645029"/>
              <a:gd name="connsiteX48" fmla="*/ 3757163 w 4398073"/>
              <a:gd name="connsiteY48" fmla="*/ 900049 h 2645029"/>
              <a:gd name="connsiteX49" fmla="*/ 3818123 w 4398073"/>
              <a:gd name="connsiteY49" fmla="*/ 884809 h 2645029"/>
              <a:gd name="connsiteX50" fmla="*/ 3993383 w 4398073"/>
              <a:gd name="connsiteY50" fmla="*/ 808609 h 2645029"/>
              <a:gd name="connsiteX51" fmla="*/ 4153403 w 4398073"/>
              <a:gd name="connsiteY51" fmla="*/ 869569 h 2645029"/>
              <a:gd name="connsiteX52" fmla="*/ 4260083 w 4398073"/>
              <a:gd name="connsiteY52" fmla="*/ 900049 h 2645029"/>
              <a:gd name="connsiteX53" fmla="*/ 4397243 w 4398073"/>
              <a:gd name="connsiteY53" fmla="*/ 1075309 h 2645029"/>
              <a:gd name="connsiteX54" fmla="*/ 4313423 w 4398073"/>
              <a:gd name="connsiteY54" fmla="*/ 1220089 h 2645029"/>
              <a:gd name="connsiteX55" fmla="*/ 4229603 w 4398073"/>
              <a:gd name="connsiteY55" fmla="*/ 1448689 h 2645029"/>
              <a:gd name="connsiteX56" fmla="*/ 4122923 w 4398073"/>
              <a:gd name="connsiteY56" fmla="*/ 1585849 h 2645029"/>
              <a:gd name="connsiteX57" fmla="*/ 3985763 w 4398073"/>
              <a:gd name="connsiteY57" fmla="*/ 1814449 h 2645029"/>
              <a:gd name="connsiteX58" fmla="*/ 3917183 w 4398073"/>
              <a:gd name="connsiteY58" fmla="*/ 2004949 h 2645029"/>
              <a:gd name="connsiteX59" fmla="*/ 3871463 w 4398073"/>
              <a:gd name="connsiteY59" fmla="*/ 2172589 h 2645029"/>
              <a:gd name="connsiteX60" fmla="*/ 3650483 w 4398073"/>
              <a:gd name="connsiteY60" fmla="*/ 2271649 h 2645029"/>
              <a:gd name="connsiteX61" fmla="*/ 3505703 w 4398073"/>
              <a:gd name="connsiteY61" fmla="*/ 2302129 h 2645029"/>
              <a:gd name="connsiteX62" fmla="*/ 3322823 w 4398073"/>
              <a:gd name="connsiteY62" fmla="*/ 2294509 h 2645029"/>
              <a:gd name="connsiteX63" fmla="*/ 3124703 w 4398073"/>
              <a:gd name="connsiteY63" fmla="*/ 2355469 h 2645029"/>
              <a:gd name="connsiteX64" fmla="*/ 2979923 w 4398073"/>
              <a:gd name="connsiteY64" fmla="*/ 2454529 h 2645029"/>
              <a:gd name="connsiteX65" fmla="*/ 2888483 w 4398073"/>
              <a:gd name="connsiteY65" fmla="*/ 2492629 h 2645029"/>
              <a:gd name="connsiteX0" fmla="*/ 2248403 w 4398073"/>
              <a:gd name="connsiteY0" fmla="*/ 2645029 h 2645029"/>
              <a:gd name="connsiteX1" fmla="*/ 2096003 w 4398073"/>
              <a:gd name="connsiteY1" fmla="*/ 2385949 h 2645029"/>
              <a:gd name="connsiteX2" fmla="*/ 1882643 w 4398073"/>
              <a:gd name="connsiteY2" fmla="*/ 2256409 h 2645029"/>
              <a:gd name="connsiteX3" fmla="*/ 1814063 w 4398073"/>
              <a:gd name="connsiteY3" fmla="*/ 2218309 h 2645029"/>
              <a:gd name="connsiteX4" fmla="*/ 1547363 w 4398073"/>
              <a:gd name="connsiteY4" fmla="*/ 2203069 h 2645029"/>
              <a:gd name="connsiteX5" fmla="*/ 1318763 w 4398073"/>
              <a:gd name="connsiteY5" fmla="*/ 2203069 h 2645029"/>
              <a:gd name="connsiteX6" fmla="*/ 1090163 w 4398073"/>
              <a:gd name="connsiteY6" fmla="*/ 2119249 h 2645029"/>
              <a:gd name="connsiteX7" fmla="*/ 480563 w 4398073"/>
              <a:gd name="connsiteY7" fmla="*/ 1814449 h 2645029"/>
              <a:gd name="connsiteX8" fmla="*/ 274823 w 4398073"/>
              <a:gd name="connsiteY8" fmla="*/ 1761109 h 2645029"/>
              <a:gd name="connsiteX9" fmla="*/ 91943 w 4398073"/>
              <a:gd name="connsiteY9" fmla="*/ 1723009 h 2645029"/>
              <a:gd name="connsiteX10" fmla="*/ 503 w 4398073"/>
              <a:gd name="connsiteY10" fmla="*/ 1593469 h 2645029"/>
              <a:gd name="connsiteX11" fmla="*/ 61463 w 4398073"/>
              <a:gd name="connsiteY11" fmla="*/ 1441069 h 2645029"/>
              <a:gd name="connsiteX12" fmla="*/ 191003 w 4398073"/>
              <a:gd name="connsiteY12" fmla="*/ 1387729 h 2645029"/>
              <a:gd name="connsiteX13" fmla="*/ 328163 w 4398073"/>
              <a:gd name="connsiteY13" fmla="*/ 1334389 h 2645029"/>
              <a:gd name="connsiteX14" fmla="*/ 389123 w 4398073"/>
              <a:gd name="connsiteY14" fmla="*/ 1281049 h 2645029"/>
              <a:gd name="connsiteX15" fmla="*/ 488183 w 4398073"/>
              <a:gd name="connsiteY15" fmla="*/ 1082929 h 2645029"/>
              <a:gd name="connsiteX16" fmla="*/ 572003 w 4398073"/>
              <a:gd name="connsiteY16" fmla="*/ 968629 h 2645029"/>
              <a:gd name="connsiteX17" fmla="*/ 686303 w 4398073"/>
              <a:gd name="connsiteY17" fmla="*/ 861949 h 2645029"/>
              <a:gd name="connsiteX18" fmla="*/ 876803 w 4398073"/>
              <a:gd name="connsiteY18" fmla="*/ 785749 h 2645029"/>
              <a:gd name="connsiteX19" fmla="*/ 983483 w 4398073"/>
              <a:gd name="connsiteY19" fmla="*/ 770509 h 2645029"/>
              <a:gd name="connsiteX20" fmla="*/ 1029203 w 4398073"/>
              <a:gd name="connsiteY20" fmla="*/ 762889 h 2645029"/>
              <a:gd name="connsiteX21" fmla="*/ 1082543 w 4398073"/>
              <a:gd name="connsiteY21" fmla="*/ 625729 h 2645029"/>
              <a:gd name="connsiteX22" fmla="*/ 1173983 w 4398073"/>
              <a:gd name="connsiteY22" fmla="*/ 404749 h 2645029"/>
              <a:gd name="connsiteX23" fmla="*/ 1234943 w 4398073"/>
              <a:gd name="connsiteY23" fmla="*/ 237109 h 2645029"/>
              <a:gd name="connsiteX24" fmla="*/ 1364483 w 4398073"/>
              <a:gd name="connsiteY24" fmla="*/ 77089 h 2645029"/>
              <a:gd name="connsiteX25" fmla="*/ 1486403 w 4398073"/>
              <a:gd name="connsiteY25" fmla="*/ 889 h 2645029"/>
              <a:gd name="connsiteX26" fmla="*/ 1615943 w 4398073"/>
              <a:gd name="connsiteY26" fmla="*/ 38989 h 2645029"/>
              <a:gd name="connsiteX27" fmla="*/ 1737863 w 4398073"/>
              <a:gd name="connsiteY27" fmla="*/ 92329 h 2645029"/>
              <a:gd name="connsiteX28" fmla="*/ 1844543 w 4398073"/>
              <a:gd name="connsiteY28" fmla="*/ 138049 h 2645029"/>
              <a:gd name="connsiteX29" fmla="*/ 1913123 w 4398073"/>
              <a:gd name="connsiteY29" fmla="*/ 221869 h 2645029"/>
              <a:gd name="connsiteX30" fmla="*/ 2004563 w 4398073"/>
              <a:gd name="connsiteY30" fmla="*/ 282829 h 2645029"/>
              <a:gd name="connsiteX31" fmla="*/ 2141723 w 4398073"/>
              <a:gd name="connsiteY31" fmla="*/ 397129 h 2645029"/>
              <a:gd name="connsiteX32" fmla="*/ 2332223 w 4398073"/>
              <a:gd name="connsiteY32" fmla="*/ 526669 h 2645029"/>
              <a:gd name="connsiteX33" fmla="*/ 2393183 w 4398073"/>
              <a:gd name="connsiteY33" fmla="*/ 564769 h 2645029"/>
              <a:gd name="connsiteX34" fmla="*/ 2431283 w 4398073"/>
              <a:gd name="connsiteY34" fmla="*/ 595249 h 2645029"/>
              <a:gd name="connsiteX35" fmla="*/ 2515103 w 4398073"/>
              <a:gd name="connsiteY35" fmla="*/ 541909 h 2645029"/>
              <a:gd name="connsiteX36" fmla="*/ 2644643 w 4398073"/>
              <a:gd name="connsiteY36" fmla="*/ 404749 h 2645029"/>
              <a:gd name="connsiteX37" fmla="*/ 2850383 w 4398073"/>
              <a:gd name="connsiteY37" fmla="*/ 176149 h 2645029"/>
              <a:gd name="connsiteX38" fmla="*/ 2918963 w 4398073"/>
              <a:gd name="connsiteY38" fmla="*/ 130429 h 2645029"/>
              <a:gd name="connsiteX39" fmla="*/ 3078983 w 4398073"/>
              <a:gd name="connsiteY39" fmla="*/ 138049 h 2645029"/>
              <a:gd name="connsiteX40" fmla="*/ 3147563 w 4398073"/>
              <a:gd name="connsiteY40" fmla="*/ 199009 h 2645029"/>
              <a:gd name="connsiteX41" fmla="*/ 3223763 w 4398073"/>
              <a:gd name="connsiteY41" fmla="*/ 290449 h 2645029"/>
              <a:gd name="connsiteX42" fmla="*/ 3261863 w 4398073"/>
              <a:gd name="connsiteY42" fmla="*/ 419989 h 2645029"/>
              <a:gd name="connsiteX43" fmla="*/ 3353303 w 4398073"/>
              <a:gd name="connsiteY43" fmla="*/ 534289 h 2645029"/>
              <a:gd name="connsiteX44" fmla="*/ 3467603 w 4398073"/>
              <a:gd name="connsiteY44" fmla="*/ 648589 h 2645029"/>
              <a:gd name="connsiteX45" fmla="*/ 3543803 w 4398073"/>
              <a:gd name="connsiteY45" fmla="*/ 686689 h 2645029"/>
              <a:gd name="connsiteX46" fmla="*/ 3642863 w 4398073"/>
              <a:gd name="connsiteY46" fmla="*/ 785749 h 2645029"/>
              <a:gd name="connsiteX47" fmla="*/ 3688583 w 4398073"/>
              <a:gd name="connsiteY47" fmla="*/ 877189 h 2645029"/>
              <a:gd name="connsiteX48" fmla="*/ 3757163 w 4398073"/>
              <a:gd name="connsiteY48" fmla="*/ 900049 h 2645029"/>
              <a:gd name="connsiteX49" fmla="*/ 3818123 w 4398073"/>
              <a:gd name="connsiteY49" fmla="*/ 884809 h 2645029"/>
              <a:gd name="connsiteX50" fmla="*/ 3993383 w 4398073"/>
              <a:gd name="connsiteY50" fmla="*/ 808609 h 2645029"/>
              <a:gd name="connsiteX51" fmla="*/ 4153403 w 4398073"/>
              <a:gd name="connsiteY51" fmla="*/ 869569 h 2645029"/>
              <a:gd name="connsiteX52" fmla="*/ 4260083 w 4398073"/>
              <a:gd name="connsiteY52" fmla="*/ 900049 h 2645029"/>
              <a:gd name="connsiteX53" fmla="*/ 4397243 w 4398073"/>
              <a:gd name="connsiteY53" fmla="*/ 1075309 h 2645029"/>
              <a:gd name="connsiteX54" fmla="*/ 4313423 w 4398073"/>
              <a:gd name="connsiteY54" fmla="*/ 1220089 h 2645029"/>
              <a:gd name="connsiteX55" fmla="*/ 4229603 w 4398073"/>
              <a:gd name="connsiteY55" fmla="*/ 1448689 h 2645029"/>
              <a:gd name="connsiteX56" fmla="*/ 4122923 w 4398073"/>
              <a:gd name="connsiteY56" fmla="*/ 1585849 h 2645029"/>
              <a:gd name="connsiteX57" fmla="*/ 3985763 w 4398073"/>
              <a:gd name="connsiteY57" fmla="*/ 1814449 h 2645029"/>
              <a:gd name="connsiteX58" fmla="*/ 3917183 w 4398073"/>
              <a:gd name="connsiteY58" fmla="*/ 2004949 h 2645029"/>
              <a:gd name="connsiteX59" fmla="*/ 3871463 w 4398073"/>
              <a:gd name="connsiteY59" fmla="*/ 2172589 h 2645029"/>
              <a:gd name="connsiteX60" fmla="*/ 3658103 w 4398073"/>
              <a:gd name="connsiteY60" fmla="*/ 2225929 h 2645029"/>
              <a:gd name="connsiteX61" fmla="*/ 3505703 w 4398073"/>
              <a:gd name="connsiteY61" fmla="*/ 2302129 h 2645029"/>
              <a:gd name="connsiteX62" fmla="*/ 3322823 w 4398073"/>
              <a:gd name="connsiteY62" fmla="*/ 2294509 h 2645029"/>
              <a:gd name="connsiteX63" fmla="*/ 3124703 w 4398073"/>
              <a:gd name="connsiteY63" fmla="*/ 2355469 h 2645029"/>
              <a:gd name="connsiteX64" fmla="*/ 2979923 w 4398073"/>
              <a:gd name="connsiteY64" fmla="*/ 2454529 h 2645029"/>
              <a:gd name="connsiteX65" fmla="*/ 2888483 w 4398073"/>
              <a:gd name="connsiteY65" fmla="*/ 2492629 h 2645029"/>
              <a:gd name="connsiteX0" fmla="*/ 2248403 w 4398073"/>
              <a:gd name="connsiteY0" fmla="*/ 2645029 h 2645029"/>
              <a:gd name="connsiteX1" fmla="*/ 2096003 w 4398073"/>
              <a:gd name="connsiteY1" fmla="*/ 2385949 h 2645029"/>
              <a:gd name="connsiteX2" fmla="*/ 1882643 w 4398073"/>
              <a:gd name="connsiteY2" fmla="*/ 2256409 h 2645029"/>
              <a:gd name="connsiteX3" fmla="*/ 1814063 w 4398073"/>
              <a:gd name="connsiteY3" fmla="*/ 2218309 h 2645029"/>
              <a:gd name="connsiteX4" fmla="*/ 1547363 w 4398073"/>
              <a:gd name="connsiteY4" fmla="*/ 2203069 h 2645029"/>
              <a:gd name="connsiteX5" fmla="*/ 1318763 w 4398073"/>
              <a:gd name="connsiteY5" fmla="*/ 2203069 h 2645029"/>
              <a:gd name="connsiteX6" fmla="*/ 1090163 w 4398073"/>
              <a:gd name="connsiteY6" fmla="*/ 2119249 h 2645029"/>
              <a:gd name="connsiteX7" fmla="*/ 480563 w 4398073"/>
              <a:gd name="connsiteY7" fmla="*/ 1814449 h 2645029"/>
              <a:gd name="connsiteX8" fmla="*/ 274823 w 4398073"/>
              <a:gd name="connsiteY8" fmla="*/ 1761109 h 2645029"/>
              <a:gd name="connsiteX9" fmla="*/ 91943 w 4398073"/>
              <a:gd name="connsiteY9" fmla="*/ 1723009 h 2645029"/>
              <a:gd name="connsiteX10" fmla="*/ 503 w 4398073"/>
              <a:gd name="connsiteY10" fmla="*/ 1593469 h 2645029"/>
              <a:gd name="connsiteX11" fmla="*/ 61463 w 4398073"/>
              <a:gd name="connsiteY11" fmla="*/ 1441069 h 2645029"/>
              <a:gd name="connsiteX12" fmla="*/ 191003 w 4398073"/>
              <a:gd name="connsiteY12" fmla="*/ 1387729 h 2645029"/>
              <a:gd name="connsiteX13" fmla="*/ 328163 w 4398073"/>
              <a:gd name="connsiteY13" fmla="*/ 1334389 h 2645029"/>
              <a:gd name="connsiteX14" fmla="*/ 389123 w 4398073"/>
              <a:gd name="connsiteY14" fmla="*/ 1281049 h 2645029"/>
              <a:gd name="connsiteX15" fmla="*/ 488183 w 4398073"/>
              <a:gd name="connsiteY15" fmla="*/ 1082929 h 2645029"/>
              <a:gd name="connsiteX16" fmla="*/ 572003 w 4398073"/>
              <a:gd name="connsiteY16" fmla="*/ 968629 h 2645029"/>
              <a:gd name="connsiteX17" fmla="*/ 686303 w 4398073"/>
              <a:gd name="connsiteY17" fmla="*/ 861949 h 2645029"/>
              <a:gd name="connsiteX18" fmla="*/ 876803 w 4398073"/>
              <a:gd name="connsiteY18" fmla="*/ 785749 h 2645029"/>
              <a:gd name="connsiteX19" fmla="*/ 983483 w 4398073"/>
              <a:gd name="connsiteY19" fmla="*/ 770509 h 2645029"/>
              <a:gd name="connsiteX20" fmla="*/ 1029203 w 4398073"/>
              <a:gd name="connsiteY20" fmla="*/ 762889 h 2645029"/>
              <a:gd name="connsiteX21" fmla="*/ 1082543 w 4398073"/>
              <a:gd name="connsiteY21" fmla="*/ 625729 h 2645029"/>
              <a:gd name="connsiteX22" fmla="*/ 1173983 w 4398073"/>
              <a:gd name="connsiteY22" fmla="*/ 404749 h 2645029"/>
              <a:gd name="connsiteX23" fmla="*/ 1234943 w 4398073"/>
              <a:gd name="connsiteY23" fmla="*/ 237109 h 2645029"/>
              <a:gd name="connsiteX24" fmla="*/ 1364483 w 4398073"/>
              <a:gd name="connsiteY24" fmla="*/ 77089 h 2645029"/>
              <a:gd name="connsiteX25" fmla="*/ 1486403 w 4398073"/>
              <a:gd name="connsiteY25" fmla="*/ 889 h 2645029"/>
              <a:gd name="connsiteX26" fmla="*/ 1615943 w 4398073"/>
              <a:gd name="connsiteY26" fmla="*/ 38989 h 2645029"/>
              <a:gd name="connsiteX27" fmla="*/ 1737863 w 4398073"/>
              <a:gd name="connsiteY27" fmla="*/ 92329 h 2645029"/>
              <a:gd name="connsiteX28" fmla="*/ 1844543 w 4398073"/>
              <a:gd name="connsiteY28" fmla="*/ 138049 h 2645029"/>
              <a:gd name="connsiteX29" fmla="*/ 1913123 w 4398073"/>
              <a:gd name="connsiteY29" fmla="*/ 221869 h 2645029"/>
              <a:gd name="connsiteX30" fmla="*/ 2004563 w 4398073"/>
              <a:gd name="connsiteY30" fmla="*/ 282829 h 2645029"/>
              <a:gd name="connsiteX31" fmla="*/ 2141723 w 4398073"/>
              <a:gd name="connsiteY31" fmla="*/ 397129 h 2645029"/>
              <a:gd name="connsiteX32" fmla="*/ 2332223 w 4398073"/>
              <a:gd name="connsiteY32" fmla="*/ 526669 h 2645029"/>
              <a:gd name="connsiteX33" fmla="*/ 2393183 w 4398073"/>
              <a:gd name="connsiteY33" fmla="*/ 564769 h 2645029"/>
              <a:gd name="connsiteX34" fmla="*/ 2431283 w 4398073"/>
              <a:gd name="connsiteY34" fmla="*/ 595249 h 2645029"/>
              <a:gd name="connsiteX35" fmla="*/ 2515103 w 4398073"/>
              <a:gd name="connsiteY35" fmla="*/ 541909 h 2645029"/>
              <a:gd name="connsiteX36" fmla="*/ 2644643 w 4398073"/>
              <a:gd name="connsiteY36" fmla="*/ 404749 h 2645029"/>
              <a:gd name="connsiteX37" fmla="*/ 2850383 w 4398073"/>
              <a:gd name="connsiteY37" fmla="*/ 176149 h 2645029"/>
              <a:gd name="connsiteX38" fmla="*/ 2918963 w 4398073"/>
              <a:gd name="connsiteY38" fmla="*/ 130429 h 2645029"/>
              <a:gd name="connsiteX39" fmla="*/ 3078983 w 4398073"/>
              <a:gd name="connsiteY39" fmla="*/ 138049 h 2645029"/>
              <a:gd name="connsiteX40" fmla="*/ 3147563 w 4398073"/>
              <a:gd name="connsiteY40" fmla="*/ 199009 h 2645029"/>
              <a:gd name="connsiteX41" fmla="*/ 3223763 w 4398073"/>
              <a:gd name="connsiteY41" fmla="*/ 290449 h 2645029"/>
              <a:gd name="connsiteX42" fmla="*/ 3261863 w 4398073"/>
              <a:gd name="connsiteY42" fmla="*/ 419989 h 2645029"/>
              <a:gd name="connsiteX43" fmla="*/ 3353303 w 4398073"/>
              <a:gd name="connsiteY43" fmla="*/ 534289 h 2645029"/>
              <a:gd name="connsiteX44" fmla="*/ 3467603 w 4398073"/>
              <a:gd name="connsiteY44" fmla="*/ 648589 h 2645029"/>
              <a:gd name="connsiteX45" fmla="*/ 3543803 w 4398073"/>
              <a:gd name="connsiteY45" fmla="*/ 686689 h 2645029"/>
              <a:gd name="connsiteX46" fmla="*/ 3642863 w 4398073"/>
              <a:gd name="connsiteY46" fmla="*/ 785749 h 2645029"/>
              <a:gd name="connsiteX47" fmla="*/ 3688583 w 4398073"/>
              <a:gd name="connsiteY47" fmla="*/ 877189 h 2645029"/>
              <a:gd name="connsiteX48" fmla="*/ 3757163 w 4398073"/>
              <a:gd name="connsiteY48" fmla="*/ 900049 h 2645029"/>
              <a:gd name="connsiteX49" fmla="*/ 3818123 w 4398073"/>
              <a:gd name="connsiteY49" fmla="*/ 884809 h 2645029"/>
              <a:gd name="connsiteX50" fmla="*/ 3993383 w 4398073"/>
              <a:gd name="connsiteY50" fmla="*/ 808609 h 2645029"/>
              <a:gd name="connsiteX51" fmla="*/ 4153403 w 4398073"/>
              <a:gd name="connsiteY51" fmla="*/ 869569 h 2645029"/>
              <a:gd name="connsiteX52" fmla="*/ 4260083 w 4398073"/>
              <a:gd name="connsiteY52" fmla="*/ 900049 h 2645029"/>
              <a:gd name="connsiteX53" fmla="*/ 4397243 w 4398073"/>
              <a:gd name="connsiteY53" fmla="*/ 1075309 h 2645029"/>
              <a:gd name="connsiteX54" fmla="*/ 4313423 w 4398073"/>
              <a:gd name="connsiteY54" fmla="*/ 1220089 h 2645029"/>
              <a:gd name="connsiteX55" fmla="*/ 4229603 w 4398073"/>
              <a:gd name="connsiteY55" fmla="*/ 1448689 h 2645029"/>
              <a:gd name="connsiteX56" fmla="*/ 4122923 w 4398073"/>
              <a:gd name="connsiteY56" fmla="*/ 1585849 h 2645029"/>
              <a:gd name="connsiteX57" fmla="*/ 3985763 w 4398073"/>
              <a:gd name="connsiteY57" fmla="*/ 1814449 h 2645029"/>
              <a:gd name="connsiteX58" fmla="*/ 3917183 w 4398073"/>
              <a:gd name="connsiteY58" fmla="*/ 2004949 h 2645029"/>
              <a:gd name="connsiteX59" fmla="*/ 3833363 w 4398073"/>
              <a:gd name="connsiteY59" fmla="*/ 2164969 h 2645029"/>
              <a:gd name="connsiteX60" fmla="*/ 3658103 w 4398073"/>
              <a:gd name="connsiteY60" fmla="*/ 2225929 h 2645029"/>
              <a:gd name="connsiteX61" fmla="*/ 3505703 w 4398073"/>
              <a:gd name="connsiteY61" fmla="*/ 2302129 h 2645029"/>
              <a:gd name="connsiteX62" fmla="*/ 3322823 w 4398073"/>
              <a:gd name="connsiteY62" fmla="*/ 2294509 h 2645029"/>
              <a:gd name="connsiteX63" fmla="*/ 3124703 w 4398073"/>
              <a:gd name="connsiteY63" fmla="*/ 2355469 h 2645029"/>
              <a:gd name="connsiteX64" fmla="*/ 2979923 w 4398073"/>
              <a:gd name="connsiteY64" fmla="*/ 2454529 h 2645029"/>
              <a:gd name="connsiteX65" fmla="*/ 2888483 w 4398073"/>
              <a:gd name="connsiteY65" fmla="*/ 2492629 h 2645029"/>
              <a:gd name="connsiteX0" fmla="*/ 2248403 w 4398073"/>
              <a:gd name="connsiteY0" fmla="*/ 2645029 h 2645029"/>
              <a:gd name="connsiteX1" fmla="*/ 2096003 w 4398073"/>
              <a:gd name="connsiteY1" fmla="*/ 2385949 h 2645029"/>
              <a:gd name="connsiteX2" fmla="*/ 1882643 w 4398073"/>
              <a:gd name="connsiteY2" fmla="*/ 2256409 h 2645029"/>
              <a:gd name="connsiteX3" fmla="*/ 1814063 w 4398073"/>
              <a:gd name="connsiteY3" fmla="*/ 2218309 h 2645029"/>
              <a:gd name="connsiteX4" fmla="*/ 1547363 w 4398073"/>
              <a:gd name="connsiteY4" fmla="*/ 2203069 h 2645029"/>
              <a:gd name="connsiteX5" fmla="*/ 1318763 w 4398073"/>
              <a:gd name="connsiteY5" fmla="*/ 2203069 h 2645029"/>
              <a:gd name="connsiteX6" fmla="*/ 1090163 w 4398073"/>
              <a:gd name="connsiteY6" fmla="*/ 2119249 h 2645029"/>
              <a:gd name="connsiteX7" fmla="*/ 480563 w 4398073"/>
              <a:gd name="connsiteY7" fmla="*/ 1814449 h 2645029"/>
              <a:gd name="connsiteX8" fmla="*/ 274823 w 4398073"/>
              <a:gd name="connsiteY8" fmla="*/ 1761109 h 2645029"/>
              <a:gd name="connsiteX9" fmla="*/ 91943 w 4398073"/>
              <a:gd name="connsiteY9" fmla="*/ 1723009 h 2645029"/>
              <a:gd name="connsiteX10" fmla="*/ 503 w 4398073"/>
              <a:gd name="connsiteY10" fmla="*/ 1593469 h 2645029"/>
              <a:gd name="connsiteX11" fmla="*/ 61463 w 4398073"/>
              <a:gd name="connsiteY11" fmla="*/ 1441069 h 2645029"/>
              <a:gd name="connsiteX12" fmla="*/ 191003 w 4398073"/>
              <a:gd name="connsiteY12" fmla="*/ 1387729 h 2645029"/>
              <a:gd name="connsiteX13" fmla="*/ 328163 w 4398073"/>
              <a:gd name="connsiteY13" fmla="*/ 1334389 h 2645029"/>
              <a:gd name="connsiteX14" fmla="*/ 389123 w 4398073"/>
              <a:gd name="connsiteY14" fmla="*/ 1281049 h 2645029"/>
              <a:gd name="connsiteX15" fmla="*/ 488183 w 4398073"/>
              <a:gd name="connsiteY15" fmla="*/ 1082929 h 2645029"/>
              <a:gd name="connsiteX16" fmla="*/ 572003 w 4398073"/>
              <a:gd name="connsiteY16" fmla="*/ 968629 h 2645029"/>
              <a:gd name="connsiteX17" fmla="*/ 686303 w 4398073"/>
              <a:gd name="connsiteY17" fmla="*/ 861949 h 2645029"/>
              <a:gd name="connsiteX18" fmla="*/ 876803 w 4398073"/>
              <a:gd name="connsiteY18" fmla="*/ 785749 h 2645029"/>
              <a:gd name="connsiteX19" fmla="*/ 983483 w 4398073"/>
              <a:gd name="connsiteY19" fmla="*/ 770509 h 2645029"/>
              <a:gd name="connsiteX20" fmla="*/ 1029203 w 4398073"/>
              <a:gd name="connsiteY20" fmla="*/ 762889 h 2645029"/>
              <a:gd name="connsiteX21" fmla="*/ 1082543 w 4398073"/>
              <a:gd name="connsiteY21" fmla="*/ 625729 h 2645029"/>
              <a:gd name="connsiteX22" fmla="*/ 1173983 w 4398073"/>
              <a:gd name="connsiteY22" fmla="*/ 404749 h 2645029"/>
              <a:gd name="connsiteX23" fmla="*/ 1234943 w 4398073"/>
              <a:gd name="connsiteY23" fmla="*/ 237109 h 2645029"/>
              <a:gd name="connsiteX24" fmla="*/ 1364483 w 4398073"/>
              <a:gd name="connsiteY24" fmla="*/ 77089 h 2645029"/>
              <a:gd name="connsiteX25" fmla="*/ 1486403 w 4398073"/>
              <a:gd name="connsiteY25" fmla="*/ 889 h 2645029"/>
              <a:gd name="connsiteX26" fmla="*/ 1615943 w 4398073"/>
              <a:gd name="connsiteY26" fmla="*/ 38989 h 2645029"/>
              <a:gd name="connsiteX27" fmla="*/ 1737863 w 4398073"/>
              <a:gd name="connsiteY27" fmla="*/ 92329 h 2645029"/>
              <a:gd name="connsiteX28" fmla="*/ 1844543 w 4398073"/>
              <a:gd name="connsiteY28" fmla="*/ 138049 h 2645029"/>
              <a:gd name="connsiteX29" fmla="*/ 1913123 w 4398073"/>
              <a:gd name="connsiteY29" fmla="*/ 221869 h 2645029"/>
              <a:gd name="connsiteX30" fmla="*/ 2004563 w 4398073"/>
              <a:gd name="connsiteY30" fmla="*/ 282829 h 2645029"/>
              <a:gd name="connsiteX31" fmla="*/ 2141723 w 4398073"/>
              <a:gd name="connsiteY31" fmla="*/ 397129 h 2645029"/>
              <a:gd name="connsiteX32" fmla="*/ 2332223 w 4398073"/>
              <a:gd name="connsiteY32" fmla="*/ 526669 h 2645029"/>
              <a:gd name="connsiteX33" fmla="*/ 2393183 w 4398073"/>
              <a:gd name="connsiteY33" fmla="*/ 564769 h 2645029"/>
              <a:gd name="connsiteX34" fmla="*/ 2431283 w 4398073"/>
              <a:gd name="connsiteY34" fmla="*/ 595249 h 2645029"/>
              <a:gd name="connsiteX35" fmla="*/ 2515103 w 4398073"/>
              <a:gd name="connsiteY35" fmla="*/ 541909 h 2645029"/>
              <a:gd name="connsiteX36" fmla="*/ 2644643 w 4398073"/>
              <a:gd name="connsiteY36" fmla="*/ 404749 h 2645029"/>
              <a:gd name="connsiteX37" fmla="*/ 2850383 w 4398073"/>
              <a:gd name="connsiteY37" fmla="*/ 176149 h 2645029"/>
              <a:gd name="connsiteX38" fmla="*/ 2918963 w 4398073"/>
              <a:gd name="connsiteY38" fmla="*/ 130429 h 2645029"/>
              <a:gd name="connsiteX39" fmla="*/ 3078983 w 4398073"/>
              <a:gd name="connsiteY39" fmla="*/ 138049 h 2645029"/>
              <a:gd name="connsiteX40" fmla="*/ 3147563 w 4398073"/>
              <a:gd name="connsiteY40" fmla="*/ 199009 h 2645029"/>
              <a:gd name="connsiteX41" fmla="*/ 3223763 w 4398073"/>
              <a:gd name="connsiteY41" fmla="*/ 290449 h 2645029"/>
              <a:gd name="connsiteX42" fmla="*/ 3261863 w 4398073"/>
              <a:gd name="connsiteY42" fmla="*/ 419989 h 2645029"/>
              <a:gd name="connsiteX43" fmla="*/ 3353303 w 4398073"/>
              <a:gd name="connsiteY43" fmla="*/ 534289 h 2645029"/>
              <a:gd name="connsiteX44" fmla="*/ 3467603 w 4398073"/>
              <a:gd name="connsiteY44" fmla="*/ 648589 h 2645029"/>
              <a:gd name="connsiteX45" fmla="*/ 3543803 w 4398073"/>
              <a:gd name="connsiteY45" fmla="*/ 686689 h 2645029"/>
              <a:gd name="connsiteX46" fmla="*/ 3642863 w 4398073"/>
              <a:gd name="connsiteY46" fmla="*/ 785749 h 2645029"/>
              <a:gd name="connsiteX47" fmla="*/ 3688583 w 4398073"/>
              <a:gd name="connsiteY47" fmla="*/ 877189 h 2645029"/>
              <a:gd name="connsiteX48" fmla="*/ 3757163 w 4398073"/>
              <a:gd name="connsiteY48" fmla="*/ 900049 h 2645029"/>
              <a:gd name="connsiteX49" fmla="*/ 3818123 w 4398073"/>
              <a:gd name="connsiteY49" fmla="*/ 816229 h 2645029"/>
              <a:gd name="connsiteX50" fmla="*/ 3993383 w 4398073"/>
              <a:gd name="connsiteY50" fmla="*/ 808609 h 2645029"/>
              <a:gd name="connsiteX51" fmla="*/ 4153403 w 4398073"/>
              <a:gd name="connsiteY51" fmla="*/ 869569 h 2645029"/>
              <a:gd name="connsiteX52" fmla="*/ 4260083 w 4398073"/>
              <a:gd name="connsiteY52" fmla="*/ 900049 h 2645029"/>
              <a:gd name="connsiteX53" fmla="*/ 4397243 w 4398073"/>
              <a:gd name="connsiteY53" fmla="*/ 1075309 h 2645029"/>
              <a:gd name="connsiteX54" fmla="*/ 4313423 w 4398073"/>
              <a:gd name="connsiteY54" fmla="*/ 1220089 h 2645029"/>
              <a:gd name="connsiteX55" fmla="*/ 4229603 w 4398073"/>
              <a:gd name="connsiteY55" fmla="*/ 1448689 h 2645029"/>
              <a:gd name="connsiteX56" fmla="*/ 4122923 w 4398073"/>
              <a:gd name="connsiteY56" fmla="*/ 1585849 h 2645029"/>
              <a:gd name="connsiteX57" fmla="*/ 3985763 w 4398073"/>
              <a:gd name="connsiteY57" fmla="*/ 1814449 h 2645029"/>
              <a:gd name="connsiteX58" fmla="*/ 3917183 w 4398073"/>
              <a:gd name="connsiteY58" fmla="*/ 2004949 h 2645029"/>
              <a:gd name="connsiteX59" fmla="*/ 3833363 w 4398073"/>
              <a:gd name="connsiteY59" fmla="*/ 2164969 h 2645029"/>
              <a:gd name="connsiteX60" fmla="*/ 3658103 w 4398073"/>
              <a:gd name="connsiteY60" fmla="*/ 2225929 h 2645029"/>
              <a:gd name="connsiteX61" fmla="*/ 3505703 w 4398073"/>
              <a:gd name="connsiteY61" fmla="*/ 2302129 h 2645029"/>
              <a:gd name="connsiteX62" fmla="*/ 3322823 w 4398073"/>
              <a:gd name="connsiteY62" fmla="*/ 2294509 h 2645029"/>
              <a:gd name="connsiteX63" fmla="*/ 3124703 w 4398073"/>
              <a:gd name="connsiteY63" fmla="*/ 2355469 h 2645029"/>
              <a:gd name="connsiteX64" fmla="*/ 2979923 w 4398073"/>
              <a:gd name="connsiteY64" fmla="*/ 2454529 h 2645029"/>
              <a:gd name="connsiteX65" fmla="*/ 2888483 w 4398073"/>
              <a:gd name="connsiteY65" fmla="*/ 2492629 h 26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98073" h="2645029">
                <a:moveTo>
                  <a:pt x="2248403" y="2645029"/>
                </a:moveTo>
                <a:cubicBezTo>
                  <a:pt x="2202683" y="2547874"/>
                  <a:pt x="2156963" y="2450719"/>
                  <a:pt x="2096003" y="2385949"/>
                </a:cubicBezTo>
                <a:cubicBezTo>
                  <a:pt x="2035043" y="2321179"/>
                  <a:pt x="1929633" y="2284349"/>
                  <a:pt x="1882643" y="2256409"/>
                </a:cubicBezTo>
                <a:cubicBezTo>
                  <a:pt x="1835653" y="2228469"/>
                  <a:pt x="1869943" y="2227199"/>
                  <a:pt x="1814063" y="2218309"/>
                </a:cubicBezTo>
                <a:cubicBezTo>
                  <a:pt x="1758183" y="2209419"/>
                  <a:pt x="1629913" y="2205609"/>
                  <a:pt x="1547363" y="2203069"/>
                </a:cubicBezTo>
                <a:cubicBezTo>
                  <a:pt x="1464813" y="2200529"/>
                  <a:pt x="1394963" y="2217039"/>
                  <a:pt x="1318763" y="2203069"/>
                </a:cubicBezTo>
                <a:cubicBezTo>
                  <a:pt x="1242563" y="2189099"/>
                  <a:pt x="1229863" y="2184019"/>
                  <a:pt x="1090163" y="2119249"/>
                </a:cubicBezTo>
                <a:cubicBezTo>
                  <a:pt x="950463" y="2054479"/>
                  <a:pt x="616453" y="1874139"/>
                  <a:pt x="480563" y="1814449"/>
                </a:cubicBezTo>
                <a:cubicBezTo>
                  <a:pt x="344673" y="1754759"/>
                  <a:pt x="339593" y="1776349"/>
                  <a:pt x="274823" y="1761109"/>
                </a:cubicBezTo>
                <a:cubicBezTo>
                  <a:pt x="210053" y="1745869"/>
                  <a:pt x="137663" y="1750949"/>
                  <a:pt x="91943" y="1723009"/>
                </a:cubicBezTo>
                <a:cubicBezTo>
                  <a:pt x="46223" y="1695069"/>
                  <a:pt x="5583" y="1640459"/>
                  <a:pt x="503" y="1593469"/>
                </a:cubicBezTo>
                <a:cubicBezTo>
                  <a:pt x="-4577" y="1546479"/>
                  <a:pt x="29713" y="1475359"/>
                  <a:pt x="61463" y="1441069"/>
                </a:cubicBezTo>
                <a:cubicBezTo>
                  <a:pt x="93213" y="1406779"/>
                  <a:pt x="146553" y="1405509"/>
                  <a:pt x="191003" y="1387729"/>
                </a:cubicBezTo>
                <a:cubicBezTo>
                  <a:pt x="235453" y="1369949"/>
                  <a:pt x="295143" y="1352169"/>
                  <a:pt x="328163" y="1334389"/>
                </a:cubicBezTo>
                <a:cubicBezTo>
                  <a:pt x="361183" y="1316609"/>
                  <a:pt x="362453" y="1322959"/>
                  <a:pt x="389123" y="1281049"/>
                </a:cubicBezTo>
                <a:cubicBezTo>
                  <a:pt x="415793" y="1239139"/>
                  <a:pt x="457703" y="1134999"/>
                  <a:pt x="488183" y="1082929"/>
                </a:cubicBezTo>
                <a:cubicBezTo>
                  <a:pt x="518663" y="1030859"/>
                  <a:pt x="538983" y="1005459"/>
                  <a:pt x="572003" y="968629"/>
                </a:cubicBezTo>
                <a:cubicBezTo>
                  <a:pt x="605023" y="931799"/>
                  <a:pt x="635503" y="892429"/>
                  <a:pt x="686303" y="861949"/>
                </a:cubicBezTo>
                <a:cubicBezTo>
                  <a:pt x="737103" y="831469"/>
                  <a:pt x="827273" y="800989"/>
                  <a:pt x="876803" y="785749"/>
                </a:cubicBezTo>
                <a:cubicBezTo>
                  <a:pt x="926333" y="770509"/>
                  <a:pt x="958083" y="774319"/>
                  <a:pt x="983483" y="770509"/>
                </a:cubicBezTo>
                <a:cubicBezTo>
                  <a:pt x="1008883" y="766699"/>
                  <a:pt x="1012693" y="787019"/>
                  <a:pt x="1029203" y="762889"/>
                </a:cubicBezTo>
                <a:cubicBezTo>
                  <a:pt x="1045713" y="738759"/>
                  <a:pt x="1058413" y="685419"/>
                  <a:pt x="1082543" y="625729"/>
                </a:cubicBezTo>
                <a:cubicBezTo>
                  <a:pt x="1106673" y="566039"/>
                  <a:pt x="1148583" y="469519"/>
                  <a:pt x="1173983" y="404749"/>
                </a:cubicBezTo>
                <a:cubicBezTo>
                  <a:pt x="1199383" y="339979"/>
                  <a:pt x="1203193" y="291719"/>
                  <a:pt x="1234943" y="237109"/>
                </a:cubicBezTo>
                <a:cubicBezTo>
                  <a:pt x="1266693" y="182499"/>
                  <a:pt x="1322573" y="116459"/>
                  <a:pt x="1364483" y="77089"/>
                </a:cubicBezTo>
                <a:cubicBezTo>
                  <a:pt x="1406393" y="37719"/>
                  <a:pt x="1444493" y="7239"/>
                  <a:pt x="1486403" y="889"/>
                </a:cubicBezTo>
                <a:cubicBezTo>
                  <a:pt x="1528313" y="-5461"/>
                  <a:pt x="1574033" y="23749"/>
                  <a:pt x="1615943" y="38989"/>
                </a:cubicBezTo>
                <a:cubicBezTo>
                  <a:pt x="1657853" y="54229"/>
                  <a:pt x="1737863" y="92329"/>
                  <a:pt x="1737863" y="92329"/>
                </a:cubicBezTo>
                <a:cubicBezTo>
                  <a:pt x="1775963" y="108839"/>
                  <a:pt x="1815333" y="116459"/>
                  <a:pt x="1844543" y="138049"/>
                </a:cubicBezTo>
                <a:cubicBezTo>
                  <a:pt x="1873753" y="159639"/>
                  <a:pt x="1886453" y="197739"/>
                  <a:pt x="1913123" y="221869"/>
                </a:cubicBezTo>
                <a:cubicBezTo>
                  <a:pt x="1939793" y="245999"/>
                  <a:pt x="1966463" y="253619"/>
                  <a:pt x="2004563" y="282829"/>
                </a:cubicBezTo>
                <a:cubicBezTo>
                  <a:pt x="2042663" y="312039"/>
                  <a:pt x="2087113" y="356489"/>
                  <a:pt x="2141723" y="397129"/>
                </a:cubicBezTo>
                <a:cubicBezTo>
                  <a:pt x="2196333" y="437769"/>
                  <a:pt x="2290313" y="498729"/>
                  <a:pt x="2332223" y="526669"/>
                </a:cubicBezTo>
                <a:cubicBezTo>
                  <a:pt x="2374133" y="554609"/>
                  <a:pt x="2376673" y="553339"/>
                  <a:pt x="2393183" y="564769"/>
                </a:cubicBezTo>
                <a:cubicBezTo>
                  <a:pt x="2409693" y="576199"/>
                  <a:pt x="2410963" y="599059"/>
                  <a:pt x="2431283" y="595249"/>
                </a:cubicBezTo>
                <a:cubicBezTo>
                  <a:pt x="2451603" y="591439"/>
                  <a:pt x="2479543" y="573659"/>
                  <a:pt x="2515103" y="541909"/>
                </a:cubicBezTo>
                <a:cubicBezTo>
                  <a:pt x="2550663" y="510159"/>
                  <a:pt x="2588763" y="465709"/>
                  <a:pt x="2644643" y="404749"/>
                </a:cubicBezTo>
                <a:cubicBezTo>
                  <a:pt x="2700523" y="343789"/>
                  <a:pt x="2804663" y="221869"/>
                  <a:pt x="2850383" y="176149"/>
                </a:cubicBezTo>
                <a:cubicBezTo>
                  <a:pt x="2896103" y="130429"/>
                  <a:pt x="2880863" y="136779"/>
                  <a:pt x="2918963" y="130429"/>
                </a:cubicBezTo>
                <a:cubicBezTo>
                  <a:pt x="2957063" y="124079"/>
                  <a:pt x="3040883" y="126619"/>
                  <a:pt x="3078983" y="138049"/>
                </a:cubicBezTo>
                <a:cubicBezTo>
                  <a:pt x="3117083" y="149479"/>
                  <a:pt x="3123433" y="173609"/>
                  <a:pt x="3147563" y="199009"/>
                </a:cubicBezTo>
                <a:cubicBezTo>
                  <a:pt x="3171693" y="224409"/>
                  <a:pt x="3204713" y="253619"/>
                  <a:pt x="3223763" y="290449"/>
                </a:cubicBezTo>
                <a:cubicBezTo>
                  <a:pt x="3242813" y="327279"/>
                  <a:pt x="3240273" y="379349"/>
                  <a:pt x="3261863" y="419989"/>
                </a:cubicBezTo>
                <a:cubicBezTo>
                  <a:pt x="3283453" y="460629"/>
                  <a:pt x="3319013" y="496189"/>
                  <a:pt x="3353303" y="534289"/>
                </a:cubicBezTo>
                <a:cubicBezTo>
                  <a:pt x="3387593" y="572389"/>
                  <a:pt x="3435853" y="623189"/>
                  <a:pt x="3467603" y="648589"/>
                </a:cubicBezTo>
                <a:cubicBezTo>
                  <a:pt x="3499353" y="673989"/>
                  <a:pt x="3514593" y="663829"/>
                  <a:pt x="3543803" y="686689"/>
                </a:cubicBezTo>
                <a:cubicBezTo>
                  <a:pt x="3573013" y="709549"/>
                  <a:pt x="3618733" y="753999"/>
                  <a:pt x="3642863" y="785749"/>
                </a:cubicBezTo>
                <a:cubicBezTo>
                  <a:pt x="3666993" y="817499"/>
                  <a:pt x="3669533" y="858139"/>
                  <a:pt x="3688583" y="877189"/>
                </a:cubicBezTo>
                <a:cubicBezTo>
                  <a:pt x="3707633" y="896239"/>
                  <a:pt x="3735573" y="910209"/>
                  <a:pt x="3757163" y="900049"/>
                </a:cubicBezTo>
                <a:cubicBezTo>
                  <a:pt x="3778753" y="889889"/>
                  <a:pt x="3778753" y="831469"/>
                  <a:pt x="3818123" y="816229"/>
                </a:cubicBezTo>
                <a:cubicBezTo>
                  <a:pt x="3857493" y="800989"/>
                  <a:pt x="3937503" y="799719"/>
                  <a:pt x="3993383" y="808609"/>
                </a:cubicBezTo>
                <a:cubicBezTo>
                  <a:pt x="4049263" y="817499"/>
                  <a:pt x="4108953" y="854329"/>
                  <a:pt x="4153403" y="869569"/>
                </a:cubicBezTo>
                <a:cubicBezTo>
                  <a:pt x="4197853" y="884809"/>
                  <a:pt x="4219443" y="865759"/>
                  <a:pt x="4260083" y="900049"/>
                </a:cubicBezTo>
                <a:cubicBezTo>
                  <a:pt x="4300723" y="934339"/>
                  <a:pt x="4388353" y="1021969"/>
                  <a:pt x="4397243" y="1075309"/>
                </a:cubicBezTo>
                <a:cubicBezTo>
                  <a:pt x="4406133" y="1128649"/>
                  <a:pt x="4341363" y="1157859"/>
                  <a:pt x="4313423" y="1220089"/>
                </a:cubicBezTo>
                <a:cubicBezTo>
                  <a:pt x="4285483" y="1282319"/>
                  <a:pt x="4261353" y="1387729"/>
                  <a:pt x="4229603" y="1448689"/>
                </a:cubicBezTo>
                <a:cubicBezTo>
                  <a:pt x="4197853" y="1509649"/>
                  <a:pt x="4163563" y="1524889"/>
                  <a:pt x="4122923" y="1585849"/>
                </a:cubicBezTo>
                <a:cubicBezTo>
                  <a:pt x="4082283" y="1646809"/>
                  <a:pt x="4020053" y="1744599"/>
                  <a:pt x="3985763" y="1814449"/>
                </a:cubicBezTo>
                <a:cubicBezTo>
                  <a:pt x="3951473" y="1884299"/>
                  <a:pt x="3942583" y="1946529"/>
                  <a:pt x="3917183" y="2004949"/>
                </a:cubicBezTo>
                <a:cubicBezTo>
                  <a:pt x="3891783" y="2063369"/>
                  <a:pt x="3876543" y="2128139"/>
                  <a:pt x="3833363" y="2164969"/>
                </a:cubicBezTo>
                <a:cubicBezTo>
                  <a:pt x="3790183" y="2201799"/>
                  <a:pt x="3712713" y="2203069"/>
                  <a:pt x="3658103" y="2225929"/>
                </a:cubicBezTo>
                <a:cubicBezTo>
                  <a:pt x="3603493" y="2248789"/>
                  <a:pt x="3561583" y="2290699"/>
                  <a:pt x="3505703" y="2302129"/>
                </a:cubicBezTo>
                <a:cubicBezTo>
                  <a:pt x="3449823" y="2313559"/>
                  <a:pt x="3386323" y="2285619"/>
                  <a:pt x="3322823" y="2294509"/>
                </a:cubicBezTo>
                <a:cubicBezTo>
                  <a:pt x="3259323" y="2303399"/>
                  <a:pt x="3181853" y="2328799"/>
                  <a:pt x="3124703" y="2355469"/>
                </a:cubicBezTo>
                <a:cubicBezTo>
                  <a:pt x="3067553" y="2382139"/>
                  <a:pt x="3024373" y="2439289"/>
                  <a:pt x="2979923" y="2454529"/>
                </a:cubicBezTo>
                <a:cubicBezTo>
                  <a:pt x="2935473" y="2469769"/>
                  <a:pt x="2911978" y="2481199"/>
                  <a:pt x="2888483" y="2492629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3"/>
          <p:cNvGrpSpPr>
            <a:grpSpLocks noChangeAspect="1"/>
          </p:cNvGrpSpPr>
          <p:nvPr/>
        </p:nvGrpSpPr>
        <p:grpSpPr bwMode="auto">
          <a:xfrm>
            <a:off x="1508125" y="1981201"/>
            <a:ext cx="2687638" cy="2016125"/>
            <a:chOff x="68" y="1434"/>
            <a:chExt cx="3088" cy="2314"/>
          </a:xfrm>
        </p:grpSpPr>
        <p:sp>
          <p:nvSpPr>
            <p:cNvPr id="35907" name="Freeform 4"/>
            <p:cNvSpPr>
              <a:spLocks/>
            </p:cNvSpPr>
            <p:nvPr/>
          </p:nvSpPr>
          <p:spPr bwMode="auto">
            <a:xfrm rot="-1760500">
              <a:off x="68" y="1796"/>
              <a:ext cx="3088" cy="1549"/>
            </a:xfrm>
            <a:custGeom>
              <a:avLst/>
              <a:gdLst>
                <a:gd name="T0" fmla="*/ 157 w 3088"/>
                <a:gd name="T1" fmla="*/ 1369 h 1549"/>
                <a:gd name="T2" fmla="*/ 52 w 3088"/>
                <a:gd name="T3" fmla="*/ 1242 h 1549"/>
                <a:gd name="T4" fmla="*/ 0 w 3088"/>
                <a:gd name="T5" fmla="*/ 1017 h 1549"/>
                <a:gd name="T6" fmla="*/ 7 w 3088"/>
                <a:gd name="T7" fmla="*/ 845 h 1549"/>
                <a:gd name="T8" fmla="*/ 74 w 3088"/>
                <a:gd name="T9" fmla="*/ 680 h 1549"/>
                <a:gd name="T10" fmla="*/ 157 w 3088"/>
                <a:gd name="T11" fmla="*/ 628 h 1549"/>
                <a:gd name="T12" fmla="*/ 194 w 3088"/>
                <a:gd name="T13" fmla="*/ 606 h 1549"/>
                <a:gd name="T14" fmla="*/ 217 w 3088"/>
                <a:gd name="T15" fmla="*/ 583 h 1549"/>
                <a:gd name="T16" fmla="*/ 389 w 3088"/>
                <a:gd name="T17" fmla="*/ 546 h 1549"/>
                <a:gd name="T18" fmla="*/ 710 w 3088"/>
                <a:gd name="T19" fmla="*/ 486 h 1549"/>
                <a:gd name="T20" fmla="*/ 995 w 3088"/>
                <a:gd name="T21" fmla="*/ 531 h 1549"/>
                <a:gd name="T22" fmla="*/ 1167 w 3088"/>
                <a:gd name="T23" fmla="*/ 508 h 1549"/>
                <a:gd name="T24" fmla="*/ 1316 w 3088"/>
                <a:gd name="T25" fmla="*/ 254 h 1549"/>
                <a:gd name="T26" fmla="*/ 1376 w 3088"/>
                <a:gd name="T27" fmla="*/ 134 h 1549"/>
                <a:gd name="T28" fmla="*/ 1384 w 3088"/>
                <a:gd name="T29" fmla="*/ 112 h 1549"/>
                <a:gd name="T30" fmla="*/ 1511 w 3088"/>
                <a:gd name="T31" fmla="*/ 45 h 1549"/>
                <a:gd name="T32" fmla="*/ 1578 w 3088"/>
                <a:gd name="T33" fmla="*/ 0 h 1549"/>
                <a:gd name="T34" fmla="*/ 1675 w 3088"/>
                <a:gd name="T35" fmla="*/ 82 h 1549"/>
                <a:gd name="T36" fmla="*/ 1698 w 3088"/>
                <a:gd name="T37" fmla="*/ 202 h 1549"/>
                <a:gd name="T38" fmla="*/ 1960 w 3088"/>
                <a:gd name="T39" fmla="*/ 217 h 1549"/>
                <a:gd name="T40" fmla="*/ 2431 w 3088"/>
                <a:gd name="T41" fmla="*/ 224 h 1549"/>
                <a:gd name="T42" fmla="*/ 2573 w 3088"/>
                <a:gd name="T43" fmla="*/ 187 h 1549"/>
                <a:gd name="T44" fmla="*/ 2625 w 3088"/>
                <a:gd name="T45" fmla="*/ 172 h 1549"/>
                <a:gd name="T46" fmla="*/ 2708 w 3088"/>
                <a:gd name="T47" fmla="*/ 119 h 1549"/>
                <a:gd name="T48" fmla="*/ 2827 w 3088"/>
                <a:gd name="T49" fmla="*/ 60 h 1549"/>
                <a:gd name="T50" fmla="*/ 2932 w 3088"/>
                <a:gd name="T51" fmla="*/ 15 h 1549"/>
                <a:gd name="T52" fmla="*/ 3014 w 3088"/>
                <a:gd name="T53" fmla="*/ 187 h 1549"/>
                <a:gd name="T54" fmla="*/ 3044 w 3088"/>
                <a:gd name="T55" fmla="*/ 262 h 1549"/>
                <a:gd name="T56" fmla="*/ 3067 w 3088"/>
                <a:gd name="T57" fmla="*/ 314 h 1549"/>
                <a:gd name="T58" fmla="*/ 3014 w 3088"/>
                <a:gd name="T59" fmla="*/ 636 h 1549"/>
                <a:gd name="T60" fmla="*/ 2984 w 3088"/>
                <a:gd name="T61" fmla="*/ 703 h 1549"/>
                <a:gd name="T62" fmla="*/ 2969 w 3088"/>
                <a:gd name="T63" fmla="*/ 793 h 1549"/>
                <a:gd name="T64" fmla="*/ 2947 w 3088"/>
                <a:gd name="T65" fmla="*/ 860 h 1549"/>
                <a:gd name="T66" fmla="*/ 2939 w 3088"/>
                <a:gd name="T67" fmla="*/ 905 h 1549"/>
                <a:gd name="T68" fmla="*/ 2947 w 3088"/>
                <a:gd name="T69" fmla="*/ 1129 h 1549"/>
                <a:gd name="T70" fmla="*/ 2939 w 3088"/>
                <a:gd name="T71" fmla="*/ 1242 h 1549"/>
                <a:gd name="T72" fmla="*/ 2895 w 3088"/>
                <a:gd name="T73" fmla="*/ 1264 h 1549"/>
                <a:gd name="T74" fmla="*/ 2558 w 3088"/>
                <a:gd name="T75" fmla="*/ 1339 h 1549"/>
                <a:gd name="T76" fmla="*/ 2341 w 3088"/>
                <a:gd name="T77" fmla="*/ 1361 h 1549"/>
                <a:gd name="T78" fmla="*/ 2191 w 3088"/>
                <a:gd name="T79" fmla="*/ 1384 h 1549"/>
                <a:gd name="T80" fmla="*/ 2094 w 3088"/>
                <a:gd name="T81" fmla="*/ 1443 h 1549"/>
                <a:gd name="T82" fmla="*/ 1608 w 3088"/>
                <a:gd name="T83" fmla="*/ 1541 h 1549"/>
                <a:gd name="T84" fmla="*/ 1047 w 3088"/>
                <a:gd name="T85" fmla="*/ 1481 h 1549"/>
                <a:gd name="T86" fmla="*/ 980 w 3088"/>
                <a:gd name="T87" fmla="*/ 1421 h 1549"/>
                <a:gd name="T88" fmla="*/ 800 w 3088"/>
                <a:gd name="T89" fmla="*/ 1316 h 1549"/>
                <a:gd name="T90" fmla="*/ 613 w 3088"/>
                <a:gd name="T91" fmla="*/ 1346 h 1549"/>
                <a:gd name="T92" fmla="*/ 553 w 3088"/>
                <a:gd name="T93" fmla="*/ 1369 h 1549"/>
                <a:gd name="T94" fmla="*/ 516 w 3088"/>
                <a:gd name="T95" fmla="*/ 1399 h 1549"/>
                <a:gd name="T96" fmla="*/ 321 w 3088"/>
                <a:gd name="T97" fmla="*/ 1421 h 1549"/>
                <a:gd name="T98" fmla="*/ 179 w 3088"/>
                <a:gd name="T99" fmla="*/ 1376 h 1549"/>
                <a:gd name="T100" fmla="*/ 157 w 3088"/>
                <a:gd name="T101" fmla="*/ 1369 h 15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88"/>
                <a:gd name="T154" fmla="*/ 0 h 1549"/>
                <a:gd name="T155" fmla="*/ 3088 w 3088"/>
                <a:gd name="T156" fmla="*/ 1549 h 154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88" h="1549">
                  <a:moveTo>
                    <a:pt x="157" y="1369"/>
                  </a:moveTo>
                  <a:cubicBezTo>
                    <a:pt x="87" y="1354"/>
                    <a:pt x="67" y="1311"/>
                    <a:pt x="52" y="1242"/>
                  </a:cubicBezTo>
                  <a:cubicBezTo>
                    <a:pt x="32" y="1147"/>
                    <a:pt x="25" y="1098"/>
                    <a:pt x="0" y="1017"/>
                  </a:cubicBezTo>
                  <a:cubicBezTo>
                    <a:pt x="7" y="865"/>
                    <a:pt x="7" y="922"/>
                    <a:pt x="7" y="845"/>
                  </a:cubicBezTo>
                  <a:cubicBezTo>
                    <a:pt x="29" y="781"/>
                    <a:pt x="38" y="735"/>
                    <a:pt x="74" y="680"/>
                  </a:cubicBezTo>
                  <a:cubicBezTo>
                    <a:pt x="86" y="662"/>
                    <a:pt x="136" y="638"/>
                    <a:pt x="157" y="628"/>
                  </a:cubicBezTo>
                  <a:cubicBezTo>
                    <a:pt x="170" y="622"/>
                    <a:pt x="183" y="615"/>
                    <a:pt x="194" y="606"/>
                  </a:cubicBezTo>
                  <a:cubicBezTo>
                    <a:pt x="203" y="599"/>
                    <a:pt x="208" y="588"/>
                    <a:pt x="217" y="583"/>
                  </a:cubicBezTo>
                  <a:cubicBezTo>
                    <a:pt x="263" y="556"/>
                    <a:pt x="339" y="551"/>
                    <a:pt x="389" y="546"/>
                  </a:cubicBezTo>
                  <a:cubicBezTo>
                    <a:pt x="499" y="518"/>
                    <a:pt x="596" y="495"/>
                    <a:pt x="710" y="486"/>
                  </a:cubicBezTo>
                  <a:cubicBezTo>
                    <a:pt x="826" y="492"/>
                    <a:pt x="887" y="512"/>
                    <a:pt x="995" y="531"/>
                  </a:cubicBezTo>
                  <a:cubicBezTo>
                    <a:pt x="1052" y="523"/>
                    <a:pt x="1119" y="540"/>
                    <a:pt x="1167" y="508"/>
                  </a:cubicBezTo>
                  <a:cubicBezTo>
                    <a:pt x="1266" y="442"/>
                    <a:pt x="1277" y="347"/>
                    <a:pt x="1316" y="254"/>
                  </a:cubicBezTo>
                  <a:cubicBezTo>
                    <a:pt x="1384" y="91"/>
                    <a:pt x="1328" y="231"/>
                    <a:pt x="1376" y="134"/>
                  </a:cubicBezTo>
                  <a:cubicBezTo>
                    <a:pt x="1379" y="127"/>
                    <a:pt x="1378" y="117"/>
                    <a:pt x="1384" y="112"/>
                  </a:cubicBezTo>
                  <a:cubicBezTo>
                    <a:pt x="1423" y="84"/>
                    <a:pt x="1470" y="70"/>
                    <a:pt x="1511" y="45"/>
                  </a:cubicBezTo>
                  <a:cubicBezTo>
                    <a:pt x="1537" y="30"/>
                    <a:pt x="1549" y="9"/>
                    <a:pt x="1578" y="0"/>
                  </a:cubicBezTo>
                  <a:cubicBezTo>
                    <a:pt x="1626" y="18"/>
                    <a:pt x="1663" y="27"/>
                    <a:pt x="1675" y="82"/>
                  </a:cubicBezTo>
                  <a:cubicBezTo>
                    <a:pt x="1683" y="122"/>
                    <a:pt x="1661" y="185"/>
                    <a:pt x="1698" y="202"/>
                  </a:cubicBezTo>
                  <a:cubicBezTo>
                    <a:pt x="1777" y="239"/>
                    <a:pt x="1873" y="212"/>
                    <a:pt x="1960" y="217"/>
                  </a:cubicBezTo>
                  <a:cubicBezTo>
                    <a:pt x="2129" y="241"/>
                    <a:pt x="2252" y="234"/>
                    <a:pt x="2431" y="224"/>
                  </a:cubicBezTo>
                  <a:cubicBezTo>
                    <a:pt x="2478" y="212"/>
                    <a:pt x="2526" y="200"/>
                    <a:pt x="2573" y="187"/>
                  </a:cubicBezTo>
                  <a:cubicBezTo>
                    <a:pt x="2590" y="182"/>
                    <a:pt x="2625" y="172"/>
                    <a:pt x="2625" y="172"/>
                  </a:cubicBezTo>
                  <a:cubicBezTo>
                    <a:pt x="2678" y="140"/>
                    <a:pt x="2651" y="157"/>
                    <a:pt x="2708" y="119"/>
                  </a:cubicBezTo>
                  <a:cubicBezTo>
                    <a:pt x="2745" y="94"/>
                    <a:pt x="2792" y="87"/>
                    <a:pt x="2827" y="60"/>
                  </a:cubicBezTo>
                  <a:cubicBezTo>
                    <a:pt x="2862" y="33"/>
                    <a:pt x="2889" y="23"/>
                    <a:pt x="2932" y="15"/>
                  </a:cubicBezTo>
                  <a:cubicBezTo>
                    <a:pt x="3010" y="40"/>
                    <a:pt x="2949" y="14"/>
                    <a:pt x="3014" y="187"/>
                  </a:cubicBezTo>
                  <a:cubicBezTo>
                    <a:pt x="3023" y="212"/>
                    <a:pt x="3034" y="237"/>
                    <a:pt x="3044" y="262"/>
                  </a:cubicBezTo>
                  <a:cubicBezTo>
                    <a:pt x="3051" y="279"/>
                    <a:pt x="3067" y="314"/>
                    <a:pt x="3067" y="314"/>
                  </a:cubicBezTo>
                  <a:cubicBezTo>
                    <a:pt x="3057" y="632"/>
                    <a:pt x="3088" y="488"/>
                    <a:pt x="3014" y="636"/>
                  </a:cubicBezTo>
                  <a:cubicBezTo>
                    <a:pt x="2995" y="773"/>
                    <a:pt x="3027" y="638"/>
                    <a:pt x="2984" y="703"/>
                  </a:cubicBezTo>
                  <a:cubicBezTo>
                    <a:pt x="2967" y="728"/>
                    <a:pt x="2976" y="763"/>
                    <a:pt x="2969" y="793"/>
                  </a:cubicBezTo>
                  <a:cubicBezTo>
                    <a:pt x="2964" y="816"/>
                    <a:pt x="2953" y="837"/>
                    <a:pt x="2947" y="860"/>
                  </a:cubicBezTo>
                  <a:cubicBezTo>
                    <a:pt x="2943" y="875"/>
                    <a:pt x="2942" y="890"/>
                    <a:pt x="2939" y="905"/>
                  </a:cubicBezTo>
                  <a:cubicBezTo>
                    <a:pt x="2942" y="980"/>
                    <a:pt x="2943" y="1054"/>
                    <a:pt x="2947" y="1129"/>
                  </a:cubicBezTo>
                  <a:cubicBezTo>
                    <a:pt x="2949" y="1169"/>
                    <a:pt x="2967" y="1203"/>
                    <a:pt x="2939" y="1242"/>
                  </a:cubicBezTo>
                  <a:cubicBezTo>
                    <a:pt x="2929" y="1255"/>
                    <a:pt x="2910" y="1257"/>
                    <a:pt x="2895" y="1264"/>
                  </a:cubicBezTo>
                  <a:cubicBezTo>
                    <a:pt x="2736" y="1334"/>
                    <a:pt x="2734" y="1330"/>
                    <a:pt x="2558" y="1339"/>
                  </a:cubicBezTo>
                  <a:cubicBezTo>
                    <a:pt x="2481" y="1351"/>
                    <a:pt x="2424" y="1357"/>
                    <a:pt x="2341" y="1361"/>
                  </a:cubicBezTo>
                  <a:cubicBezTo>
                    <a:pt x="2291" y="1368"/>
                    <a:pt x="2241" y="1375"/>
                    <a:pt x="2191" y="1384"/>
                  </a:cubicBezTo>
                  <a:cubicBezTo>
                    <a:pt x="2154" y="1406"/>
                    <a:pt x="2134" y="1428"/>
                    <a:pt x="2094" y="1443"/>
                  </a:cubicBezTo>
                  <a:cubicBezTo>
                    <a:pt x="1993" y="1549"/>
                    <a:pt x="1731" y="1536"/>
                    <a:pt x="1608" y="1541"/>
                  </a:cubicBezTo>
                  <a:cubicBezTo>
                    <a:pt x="1418" y="1529"/>
                    <a:pt x="1234" y="1510"/>
                    <a:pt x="1047" y="1481"/>
                  </a:cubicBezTo>
                  <a:cubicBezTo>
                    <a:pt x="1012" y="1469"/>
                    <a:pt x="1011" y="1444"/>
                    <a:pt x="980" y="1421"/>
                  </a:cubicBezTo>
                  <a:cubicBezTo>
                    <a:pt x="933" y="1386"/>
                    <a:pt x="862" y="1333"/>
                    <a:pt x="800" y="1316"/>
                  </a:cubicBezTo>
                  <a:cubicBezTo>
                    <a:pt x="738" y="1274"/>
                    <a:pt x="676" y="1334"/>
                    <a:pt x="613" y="1346"/>
                  </a:cubicBezTo>
                  <a:cubicBezTo>
                    <a:pt x="594" y="1356"/>
                    <a:pt x="571" y="1357"/>
                    <a:pt x="553" y="1369"/>
                  </a:cubicBezTo>
                  <a:cubicBezTo>
                    <a:pt x="482" y="1416"/>
                    <a:pt x="591" y="1372"/>
                    <a:pt x="516" y="1399"/>
                  </a:cubicBezTo>
                  <a:cubicBezTo>
                    <a:pt x="459" y="1454"/>
                    <a:pt x="408" y="1426"/>
                    <a:pt x="321" y="1421"/>
                  </a:cubicBezTo>
                  <a:cubicBezTo>
                    <a:pt x="272" y="1388"/>
                    <a:pt x="239" y="1383"/>
                    <a:pt x="179" y="1376"/>
                  </a:cubicBezTo>
                  <a:cubicBezTo>
                    <a:pt x="172" y="1374"/>
                    <a:pt x="157" y="1369"/>
                    <a:pt x="157" y="1369"/>
                  </a:cubicBez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908" name="Freeform 5"/>
            <p:cNvSpPr>
              <a:spLocks/>
            </p:cNvSpPr>
            <p:nvPr/>
          </p:nvSpPr>
          <p:spPr bwMode="auto">
            <a:xfrm>
              <a:off x="552" y="2295"/>
              <a:ext cx="1875" cy="1452"/>
            </a:xfrm>
            <a:custGeom>
              <a:avLst/>
              <a:gdLst>
                <a:gd name="T0" fmla="*/ 1875 w 1875"/>
                <a:gd name="T1" fmla="*/ 0 h 1452"/>
                <a:gd name="T2" fmla="*/ 1376 w 1875"/>
                <a:gd name="T3" fmla="*/ 91 h 1452"/>
                <a:gd name="T4" fmla="*/ 1013 w 1875"/>
                <a:gd name="T5" fmla="*/ 454 h 1452"/>
                <a:gd name="T6" fmla="*/ 877 w 1875"/>
                <a:gd name="T7" fmla="*/ 590 h 1452"/>
                <a:gd name="T8" fmla="*/ 559 w 1875"/>
                <a:gd name="T9" fmla="*/ 635 h 1452"/>
                <a:gd name="T10" fmla="*/ 423 w 1875"/>
                <a:gd name="T11" fmla="*/ 681 h 1452"/>
                <a:gd name="T12" fmla="*/ 332 w 1875"/>
                <a:gd name="T13" fmla="*/ 862 h 1452"/>
                <a:gd name="T14" fmla="*/ 242 w 1875"/>
                <a:gd name="T15" fmla="*/ 1180 h 1452"/>
                <a:gd name="T16" fmla="*/ 106 w 1875"/>
                <a:gd name="T17" fmla="*/ 1271 h 1452"/>
                <a:gd name="T18" fmla="*/ 15 w 1875"/>
                <a:gd name="T19" fmla="*/ 1316 h 1452"/>
                <a:gd name="T20" fmla="*/ 15 w 1875"/>
                <a:gd name="T21" fmla="*/ 1361 h 1452"/>
                <a:gd name="T22" fmla="*/ 15 w 1875"/>
                <a:gd name="T23" fmla="*/ 1452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909" name="Freeform 6"/>
            <p:cNvSpPr>
              <a:spLocks/>
            </p:cNvSpPr>
            <p:nvPr/>
          </p:nvSpPr>
          <p:spPr bwMode="auto">
            <a:xfrm rot="5400000">
              <a:off x="1723" y="259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910" name="Freeform 7"/>
            <p:cNvSpPr>
              <a:spLocks/>
            </p:cNvSpPr>
            <p:nvPr/>
          </p:nvSpPr>
          <p:spPr bwMode="auto">
            <a:xfrm rot="10800000">
              <a:off x="2200" y="166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911" name="Freeform 8"/>
            <p:cNvSpPr>
              <a:spLocks/>
            </p:cNvSpPr>
            <p:nvPr/>
          </p:nvSpPr>
          <p:spPr bwMode="auto">
            <a:xfrm>
              <a:off x="1309" y="2101"/>
              <a:ext cx="135" cy="793"/>
            </a:xfrm>
            <a:custGeom>
              <a:avLst/>
              <a:gdLst>
                <a:gd name="T0" fmla="*/ 22 w 135"/>
                <a:gd name="T1" fmla="*/ 793 h 793"/>
                <a:gd name="T2" fmla="*/ 67 w 135"/>
                <a:gd name="T3" fmla="*/ 733 h 793"/>
                <a:gd name="T4" fmla="*/ 104 w 135"/>
                <a:gd name="T5" fmla="*/ 613 h 793"/>
                <a:gd name="T6" fmla="*/ 127 w 135"/>
                <a:gd name="T7" fmla="*/ 486 h 793"/>
                <a:gd name="T8" fmla="*/ 119 w 135"/>
                <a:gd name="T9" fmla="*/ 464 h 793"/>
                <a:gd name="T10" fmla="*/ 97 w 135"/>
                <a:gd name="T11" fmla="*/ 456 h 793"/>
                <a:gd name="T12" fmla="*/ 67 w 135"/>
                <a:gd name="T13" fmla="*/ 411 h 793"/>
                <a:gd name="T14" fmla="*/ 30 w 135"/>
                <a:gd name="T15" fmla="*/ 366 h 793"/>
                <a:gd name="T16" fmla="*/ 0 w 135"/>
                <a:gd name="T17" fmla="*/ 322 h 793"/>
                <a:gd name="T18" fmla="*/ 22 w 135"/>
                <a:gd name="T19" fmla="*/ 202 h 793"/>
                <a:gd name="T20" fmla="*/ 67 w 135"/>
                <a:gd name="T21" fmla="*/ 135 h 793"/>
                <a:gd name="T22" fmla="*/ 59 w 135"/>
                <a:gd name="T23" fmla="*/ 67 h 793"/>
                <a:gd name="T24" fmla="*/ 15 w 135"/>
                <a:gd name="T25" fmla="*/ 37 h 793"/>
                <a:gd name="T26" fmla="*/ 0 w 135"/>
                <a:gd name="T27" fmla="*/ 0 h 7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5"/>
                <a:gd name="T43" fmla="*/ 0 h 793"/>
                <a:gd name="T44" fmla="*/ 135 w 135"/>
                <a:gd name="T45" fmla="*/ 793 h 79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5" h="793">
                  <a:moveTo>
                    <a:pt x="22" y="793"/>
                  </a:moveTo>
                  <a:cubicBezTo>
                    <a:pt x="48" y="775"/>
                    <a:pt x="49" y="759"/>
                    <a:pt x="67" y="733"/>
                  </a:cubicBezTo>
                  <a:cubicBezTo>
                    <a:pt x="80" y="693"/>
                    <a:pt x="95" y="654"/>
                    <a:pt x="104" y="613"/>
                  </a:cubicBezTo>
                  <a:cubicBezTo>
                    <a:pt x="109" y="566"/>
                    <a:pt x="112" y="529"/>
                    <a:pt x="127" y="486"/>
                  </a:cubicBezTo>
                  <a:cubicBezTo>
                    <a:pt x="124" y="479"/>
                    <a:pt x="125" y="470"/>
                    <a:pt x="119" y="464"/>
                  </a:cubicBezTo>
                  <a:cubicBezTo>
                    <a:pt x="113" y="458"/>
                    <a:pt x="102" y="462"/>
                    <a:pt x="97" y="456"/>
                  </a:cubicBezTo>
                  <a:cubicBezTo>
                    <a:pt x="43" y="388"/>
                    <a:pt x="135" y="457"/>
                    <a:pt x="67" y="411"/>
                  </a:cubicBezTo>
                  <a:cubicBezTo>
                    <a:pt x="14" y="333"/>
                    <a:pt x="97" y="452"/>
                    <a:pt x="30" y="366"/>
                  </a:cubicBezTo>
                  <a:cubicBezTo>
                    <a:pt x="19" y="352"/>
                    <a:pt x="0" y="322"/>
                    <a:pt x="0" y="322"/>
                  </a:cubicBezTo>
                  <a:cubicBezTo>
                    <a:pt x="4" y="292"/>
                    <a:pt x="3" y="231"/>
                    <a:pt x="22" y="202"/>
                  </a:cubicBezTo>
                  <a:cubicBezTo>
                    <a:pt x="39" y="176"/>
                    <a:pt x="56" y="165"/>
                    <a:pt x="67" y="135"/>
                  </a:cubicBezTo>
                  <a:cubicBezTo>
                    <a:pt x="64" y="112"/>
                    <a:pt x="70" y="87"/>
                    <a:pt x="59" y="67"/>
                  </a:cubicBezTo>
                  <a:cubicBezTo>
                    <a:pt x="51" y="51"/>
                    <a:pt x="15" y="37"/>
                    <a:pt x="15" y="37"/>
                  </a:cubicBezTo>
                  <a:cubicBezTo>
                    <a:pt x="5" y="10"/>
                    <a:pt x="10" y="22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912" name="Freeform 9"/>
            <p:cNvSpPr>
              <a:spLocks/>
            </p:cNvSpPr>
            <p:nvPr/>
          </p:nvSpPr>
          <p:spPr bwMode="auto">
            <a:xfrm>
              <a:off x="2408" y="2198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913" name="Freeform 10"/>
            <p:cNvSpPr>
              <a:spLocks/>
            </p:cNvSpPr>
            <p:nvPr/>
          </p:nvSpPr>
          <p:spPr bwMode="auto">
            <a:xfrm rot="5400000">
              <a:off x="351" y="3303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914" name="Line 11"/>
            <p:cNvSpPr>
              <a:spLocks noChangeShapeType="1"/>
            </p:cNvSpPr>
            <p:nvPr/>
          </p:nvSpPr>
          <p:spPr bwMode="auto">
            <a:xfrm flipH="1">
              <a:off x="2472" y="1796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15" name="Line 12"/>
            <p:cNvSpPr>
              <a:spLocks noChangeShapeType="1"/>
            </p:cNvSpPr>
            <p:nvPr/>
          </p:nvSpPr>
          <p:spPr bwMode="auto">
            <a:xfrm flipH="1">
              <a:off x="2382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16" name="Line 13"/>
            <p:cNvSpPr>
              <a:spLocks noChangeShapeType="1"/>
            </p:cNvSpPr>
            <p:nvPr/>
          </p:nvSpPr>
          <p:spPr bwMode="auto">
            <a:xfrm flipH="1">
              <a:off x="2880" y="2250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17" name="Line 14"/>
            <p:cNvSpPr>
              <a:spLocks noChangeShapeType="1"/>
            </p:cNvSpPr>
            <p:nvPr/>
          </p:nvSpPr>
          <p:spPr bwMode="auto">
            <a:xfrm rot="18427254" flipH="1">
              <a:off x="2428" y="152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18" name="Line 15"/>
            <p:cNvSpPr>
              <a:spLocks noChangeShapeType="1"/>
            </p:cNvSpPr>
            <p:nvPr/>
          </p:nvSpPr>
          <p:spPr bwMode="auto">
            <a:xfrm rot="17475569" flipH="1">
              <a:off x="1793" y="265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19" name="Line 16"/>
            <p:cNvSpPr>
              <a:spLocks noChangeShapeType="1"/>
            </p:cNvSpPr>
            <p:nvPr/>
          </p:nvSpPr>
          <p:spPr bwMode="auto">
            <a:xfrm rot="4124431" flipH="1" flipV="1">
              <a:off x="2518" y="238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0" name="Line 17"/>
            <p:cNvSpPr>
              <a:spLocks noChangeShapeType="1"/>
            </p:cNvSpPr>
            <p:nvPr/>
          </p:nvSpPr>
          <p:spPr bwMode="auto">
            <a:xfrm rot="12075569" flipV="1">
              <a:off x="976" y="329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1" name="Line 18"/>
            <p:cNvSpPr>
              <a:spLocks noChangeShapeType="1"/>
            </p:cNvSpPr>
            <p:nvPr/>
          </p:nvSpPr>
          <p:spPr bwMode="auto">
            <a:xfrm rot="17475569" flipV="1">
              <a:off x="1792" y="311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2" name="Line 19"/>
            <p:cNvSpPr>
              <a:spLocks noChangeShapeType="1"/>
            </p:cNvSpPr>
            <p:nvPr/>
          </p:nvSpPr>
          <p:spPr bwMode="auto">
            <a:xfrm rot="17475569" flipV="1">
              <a:off x="1611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3" name="Line 20"/>
            <p:cNvSpPr>
              <a:spLocks noChangeShapeType="1"/>
            </p:cNvSpPr>
            <p:nvPr/>
          </p:nvSpPr>
          <p:spPr bwMode="auto">
            <a:xfrm rot="1275569" flipV="1">
              <a:off x="2018" y="206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4" name="Line 21"/>
            <p:cNvSpPr>
              <a:spLocks noChangeShapeType="1"/>
            </p:cNvSpPr>
            <p:nvPr/>
          </p:nvSpPr>
          <p:spPr bwMode="auto">
            <a:xfrm rot="1275569" flipV="1">
              <a:off x="2154" y="184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5" name="Line 22"/>
            <p:cNvSpPr>
              <a:spLocks noChangeShapeType="1"/>
            </p:cNvSpPr>
            <p:nvPr/>
          </p:nvSpPr>
          <p:spPr bwMode="auto">
            <a:xfrm rot="1275569" flipV="1">
              <a:off x="1202" y="2657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6" name="Line 23"/>
            <p:cNvSpPr>
              <a:spLocks noChangeShapeType="1"/>
            </p:cNvSpPr>
            <p:nvPr/>
          </p:nvSpPr>
          <p:spPr bwMode="auto">
            <a:xfrm rot="17475569" flipH="1">
              <a:off x="1973" y="274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7" name="Line 24"/>
            <p:cNvSpPr>
              <a:spLocks noChangeShapeType="1"/>
            </p:cNvSpPr>
            <p:nvPr/>
          </p:nvSpPr>
          <p:spPr bwMode="auto">
            <a:xfrm rot="17475569" flipH="1">
              <a:off x="2110" y="283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8" name="Line 25"/>
            <p:cNvSpPr>
              <a:spLocks noChangeShapeType="1"/>
            </p:cNvSpPr>
            <p:nvPr/>
          </p:nvSpPr>
          <p:spPr bwMode="auto">
            <a:xfrm flipH="1">
              <a:off x="1384" y="2295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29" name="Line 26"/>
            <p:cNvSpPr>
              <a:spLocks noChangeShapeType="1"/>
            </p:cNvSpPr>
            <p:nvPr/>
          </p:nvSpPr>
          <p:spPr bwMode="auto">
            <a:xfrm flipH="1">
              <a:off x="1384" y="2431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0" name="Line 27"/>
            <p:cNvSpPr>
              <a:spLocks noChangeShapeType="1"/>
            </p:cNvSpPr>
            <p:nvPr/>
          </p:nvSpPr>
          <p:spPr bwMode="auto">
            <a:xfrm flipH="1">
              <a:off x="1475" y="2568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1" name="Line 28"/>
            <p:cNvSpPr>
              <a:spLocks noChangeShapeType="1"/>
            </p:cNvSpPr>
            <p:nvPr/>
          </p:nvSpPr>
          <p:spPr bwMode="auto">
            <a:xfrm flipH="1">
              <a:off x="1384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2" name="Line 29"/>
            <p:cNvSpPr>
              <a:spLocks noChangeShapeType="1"/>
            </p:cNvSpPr>
            <p:nvPr/>
          </p:nvSpPr>
          <p:spPr bwMode="auto">
            <a:xfrm rot="4124431">
              <a:off x="1702" y="2249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3" name="Line 30"/>
            <p:cNvSpPr>
              <a:spLocks noChangeShapeType="1"/>
            </p:cNvSpPr>
            <p:nvPr/>
          </p:nvSpPr>
          <p:spPr bwMode="auto">
            <a:xfrm rot="4124431">
              <a:off x="1838" y="220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4" name="Line 31"/>
            <p:cNvSpPr>
              <a:spLocks noChangeShapeType="1"/>
            </p:cNvSpPr>
            <p:nvPr/>
          </p:nvSpPr>
          <p:spPr bwMode="auto">
            <a:xfrm rot="4124431" flipH="1" flipV="1">
              <a:off x="2110" y="247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5" name="Line 32"/>
            <p:cNvSpPr>
              <a:spLocks noChangeShapeType="1"/>
            </p:cNvSpPr>
            <p:nvPr/>
          </p:nvSpPr>
          <p:spPr bwMode="auto">
            <a:xfrm rot="4124431" flipH="1" flipV="1">
              <a:off x="2336" y="243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6" name="Line 33"/>
            <p:cNvSpPr>
              <a:spLocks noChangeShapeType="1"/>
            </p:cNvSpPr>
            <p:nvPr/>
          </p:nvSpPr>
          <p:spPr bwMode="auto">
            <a:xfrm rot="4124431" flipH="1" flipV="1">
              <a:off x="1339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7" name="Line 34"/>
            <p:cNvSpPr>
              <a:spLocks noChangeShapeType="1"/>
            </p:cNvSpPr>
            <p:nvPr/>
          </p:nvSpPr>
          <p:spPr bwMode="auto">
            <a:xfrm rot="4124432" flipH="1" flipV="1">
              <a:off x="1112" y="306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8" name="Line 35"/>
            <p:cNvSpPr>
              <a:spLocks noChangeShapeType="1"/>
            </p:cNvSpPr>
            <p:nvPr/>
          </p:nvSpPr>
          <p:spPr bwMode="auto">
            <a:xfrm rot="-6675568" flipH="1" flipV="1">
              <a:off x="976" y="279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39" name="Line 36"/>
            <p:cNvSpPr>
              <a:spLocks noChangeShapeType="1"/>
            </p:cNvSpPr>
            <p:nvPr/>
          </p:nvSpPr>
          <p:spPr bwMode="auto">
            <a:xfrm rot="-9561929" flipH="1" flipV="1">
              <a:off x="703" y="297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40" name="Line 37"/>
            <p:cNvSpPr>
              <a:spLocks noChangeShapeType="1"/>
            </p:cNvSpPr>
            <p:nvPr/>
          </p:nvSpPr>
          <p:spPr bwMode="auto">
            <a:xfrm rot="-9561929" flipH="1" flipV="1">
              <a:off x="387" y="3058"/>
              <a:ext cx="13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41" name="Line 38"/>
            <p:cNvSpPr>
              <a:spLocks noChangeShapeType="1"/>
            </p:cNvSpPr>
            <p:nvPr/>
          </p:nvSpPr>
          <p:spPr bwMode="auto">
            <a:xfrm rot="-9561929" flipH="1" flipV="1">
              <a:off x="341" y="3383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42" name="Line 39"/>
            <p:cNvSpPr>
              <a:spLocks noChangeShapeType="1"/>
            </p:cNvSpPr>
            <p:nvPr/>
          </p:nvSpPr>
          <p:spPr bwMode="auto">
            <a:xfrm rot="12075569" flipV="1">
              <a:off x="749" y="361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43" name="Line 43"/>
            <p:cNvSpPr>
              <a:spLocks noChangeShapeType="1"/>
            </p:cNvSpPr>
            <p:nvPr/>
          </p:nvSpPr>
          <p:spPr bwMode="auto">
            <a:xfrm>
              <a:off x="567" y="3612"/>
              <a:ext cx="0" cy="1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5843" name="Group 45"/>
          <p:cNvGrpSpPr>
            <a:grpSpLocks noChangeAspect="1"/>
          </p:cNvGrpSpPr>
          <p:nvPr/>
        </p:nvGrpSpPr>
        <p:grpSpPr bwMode="auto">
          <a:xfrm>
            <a:off x="7996239" y="1981201"/>
            <a:ext cx="2586037" cy="2016125"/>
            <a:chOff x="2562" y="1339"/>
            <a:chExt cx="3088" cy="2408"/>
          </a:xfrm>
        </p:grpSpPr>
        <p:sp>
          <p:nvSpPr>
            <p:cNvPr id="35870" name="Freeform 46"/>
            <p:cNvSpPr>
              <a:spLocks/>
            </p:cNvSpPr>
            <p:nvPr/>
          </p:nvSpPr>
          <p:spPr bwMode="auto">
            <a:xfrm rot="-1760500">
              <a:off x="2562" y="1796"/>
              <a:ext cx="3088" cy="1549"/>
            </a:xfrm>
            <a:custGeom>
              <a:avLst/>
              <a:gdLst>
                <a:gd name="T0" fmla="*/ 157 w 3088"/>
                <a:gd name="T1" fmla="*/ 1369 h 1549"/>
                <a:gd name="T2" fmla="*/ 52 w 3088"/>
                <a:gd name="T3" fmla="*/ 1242 h 1549"/>
                <a:gd name="T4" fmla="*/ 0 w 3088"/>
                <a:gd name="T5" fmla="*/ 1017 h 1549"/>
                <a:gd name="T6" fmla="*/ 7 w 3088"/>
                <a:gd name="T7" fmla="*/ 845 h 1549"/>
                <a:gd name="T8" fmla="*/ 74 w 3088"/>
                <a:gd name="T9" fmla="*/ 680 h 1549"/>
                <a:gd name="T10" fmla="*/ 157 w 3088"/>
                <a:gd name="T11" fmla="*/ 628 h 1549"/>
                <a:gd name="T12" fmla="*/ 194 w 3088"/>
                <a:gd name="T13" fmla="*/ 606 h 1549"/>
                <a:gd name="T14" fmla="*/ 217 w 3088"/>
                <a:gd name="T15" fmla="*/ 583 h 1549"/>
                <a:gd name="T16" fmla="*/ 389 w 3088"/>
                <a:gd name="T17" fmla="*/ 546 h 1549"/>
                <a:gd name="T18" fmla="*/ 710 w 3088"/>
                <a:gd name="T19" fmla="*/ 486 h 1549"/>
                <a:gd name="T20" fmla="*/ 995 w 3088"/>
                <a:gd name="T21" fmla="*/ 531 h 1549"/>
                <a:gd name="T22" fmla="*/ 1167 w 3088"/>
                <a:gd name="T23" fmla="*/ 508 h 1549"/>
                <a:gd name="T24" fmla="*/ 1316 w 3088"/>
                <a:gd name="T25" fmla="*/ 254 h 1549"/>
                <a:gd name="T26" fmla="*/ 1376 w 3088"/>
                <a:gd name="T27" fmla="*/ 134 h 1549"/>
                <a:gd name="T28" fmla="*/ 1384 w 3088"/>
                <a:gd name="T29" fmla="*/ 112 h 1549"/>
                <a:gd name="T30" fmla="*/ 1511 w 3088"/>
                <a:gd name="T31" fmla="*/ 45 h 1549"/>
                <a:gd name="T32" fmla="*/ 1578 w 3088"/>
                <a:gd name="T33" fmla="*/ 0 h 1549"/>
                <a:gd name="T34" fmla="*/ 1675 w 3088"/>
                <a:gd name="T35" fmla="*/ 82 h 1549"/>
                <a:gd name="T36" fmla="*/ 1698 w 3088"/>
                <a:gd name="T37" fmla="*/ 202 h 1549"/>
                <a:gd name="T38" fmla="*/ 1960 w 3088"/>
                <a:gd name="T39" fmla="*/ 217 h 1549"/>
                <a:gd name="T40" fmla="*/ 2431 w 3088"/>
                <a:gd name="T41" fmla="*/ 224 h 1549"/>
                <a:gd name="T42" fmla="*/ 2573 w 3088"/>
                <a:gd name="T43" fmla="*/ 187 h 1549"/>
                <a:gd name="T44" fmla="*/ 2625 w 3088"/>
                <a:gd name="T45" fmla="*/ 172 h 1549"/>
                <a:gd name="T46" fmla="*/ 2708 w 3088"/>
                <a:gd name="T47" fmla="*/ 119 h 1549"/>
                <a:gd name="T48" fmla="*/ 2827 w 3088"/>
                <a:gd name="T49" fmla="*/ 60 h 1549"/>
                <a:gd name="T50" fmla="*/ 2932 w 3088"/>
                <a:gd name="T51" fmla="*/ 15 h 1549"/>
                <a:gd name="T52" fmla="*/ 3014 w 3088"/>
                <a:gd name="T53" fmla="*/ 187 h 1549"/>
                <a:gd name="T54" fmla="*/ 3044 w 3088"/>
                <a:gd name="T55" fmla="*/ 262 h 1549"/>
                <a:gd name="T56" fmla="*/ 3067 w 3088"/>
                <a:gd name="T57" fmla="*/ 314 h 1549"/>
                <a:gd name="T58" fmla="*/ 3014 w 3088"/>
                <a:gd name="T59" fmla="*/ 636 h 1549"/>
                <a:gd name="T60" fmla="*/ 2984 w 3088"/>
                <a:gd name="T61" fmla="*/ 703 h 1549"/>
                <a:gd name="T62" fmla="*/ 2969 w 3088"/>
                <a:gd name="T63" fmla="*/ 793 h 1549"/>
                <a:gd name="T64" fmla="*/ 2947 w 3088"/>
                <a:gd name="T65" fmla="*/ 860 h 1549"/>
                <a:gd name="T66" fmla="*/ 2939 w 3088"/>
                <a:gd name="T67" fmla="*/ 905 h 1549"/>
                <a:gd name="T68" fmla="*/ 2947 w 3088"/>
                <a:gd name="T69" fmla="*/ 1129 h 1549"/>
                <a:gd name="T70" fmla="*/ 2939 w 3088"/>
                <a:gd name="T71" fmla="*/ 1242 h 1549"/>
                <a:gd name="T72" fmla="*/ 2895 w 3088"/>
                <a:gd name="T73" fmla="*/ 1264 h 1549"/>
                <a:gd name="T74" fmla="*/ 2558 w 3088"/>
                <a:gd name="T75" fmla="*/ 1339 h 1549"/>
                <a:gd name="T76" fmla="*/ 2341 w 3088"/>
                <a:gd name="T77" fmla="*/ 1361 h 1549"/>
                <a:gd name="T78" fmla="*/ 2191 w 3088"/>
                <a:gd name="T79" fmla="*/ 1384 h 1549"/>
                <a:gd name="T80" fmla="*/ 2094 w 3088"/>
                <a:gd name="T81" fmla="*/ 1443 h 1549"/>
                <a:gd name="T82" fmla="*/ 1608 w 3088"/>
                <a:gd name="T83" fmla="*/ 1541 h 1549"/>
                <a:gd name="T84" fmla="*/ 1047 w 3088"/>
                <a:gd name="T85" fmla="*/ 1481 h 1549"/>
                <a:gd name="T86" fmla="*/ 980 w 3088"/>
                <a:gd name="T87" fmla="*/ 1421 h 1549"/>
                <a:gd name="T88" fmla="*/ 800 w 3088"/>
                <a:gd name="T89" fmla="*/ 1316 h 1549"/>
                <a:gd name="T90" fmla="*/ 613 w 3088"/>
                <a:gd name="T91" fmla="*/ 1346 h 1549"/>
                <a:gd name="T92" fmla="*/ 553 w 3088"/>
                <a:gd name="T93" fmla="*/ 1369 h 1549"/>
                <a:gd name="T94" fmla="*/ 516 w 3088"/>
                <a:gd name="T95" fmla="*/ 1399 h 1549"/>
                <a:gd name="T96" fmla="*/ 321 w 3088"/>
                <a:gd name="T97" fmla="*/ 1421 h 1549"/>
                <a:gd name="T98" fmla="*/ 179 w 3088"/>
                <a:gd name="T99" fmla="*/ 1376 h 1549"/>
                <a:gd name="T100" fmla="*/ 157 w 3088"/>
                <a:gd name="T101" fmla="*/ 1369 h 15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88"/>
                <a:gd name="T154" fmla="*/ 0 h 1549"/>
                <a:gd name="T155" fmla="*/ 3088 w 3088"/>
                <a:gd name="T156" fmla="*/ 1549 h 154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88" h="1549">
                  <a:moveTo>
                    <a:pt x="157" y="1369"/>
                  </a:moveTo>
                  <a:cubicBezTo>
                    <a:pt x="87" y="1354"/>
                    <a:pt x="67" y="1311"/>
                    <a:pt x="52" y="1242"/>
                  </a:cubicBezTo>
                  <a:cubicBezTo>
                    <a:pt x="32" y="1147"/>
                    <a:pt x="25" y="1098"/>
                    <a:pt x="0" y="1017"/>
                  </a:cubicBezTo>
                  <a:cubicBezTo>
                    <a:pt x="7" y="865"/>
                    <a:pt x="7" y="922"/>
                    <a:pt x="7" y="845"/>
                  </a:cubicBezTo>
                  <a:cubicBezTo>
                    <a:pt x="29" y="781"/>
                    <a:pt x="38" y="735"/>
                    <a:pt x="74" y="680"/>
                  </a:cubicBezTo>
                  <a:cubicBezTo>
                    <a:pt x="86" y="662"/>
                    <a:pt x="136" y="638"/>
                    <a:pt x="157" y="628"/>
                  </a:cubicBezTo>
                  <a:cubicBezTo>
                    <a:pt x="170" y="622"/>
                    <a:pt x="183" y="615"/>
                    <a:pt x="194" y="606"/>
                  </a:cubicBezTo>
                  <a:cubicBezTo>
                    <a:pt x="203" y="599"/>
                    <a:pt x="208" y="588"/>
                    <a:pt x="217" y="583"/>
                  </a:cubicBezTo>
                  <a:cubicBezTo>
                    <a:pt x="263" y="556"/>
                    <a:pt x="339" y="551"/>
                    <a:pt x="389" y="546"/>
                  </a:cubicBezTo>
                  <a:cubicBezTo>
                    <a:pt x="499" y="518"/>
                    <a:pt x="596" y="495"/>
                    <a:pt x="710" y="486"/>
                  </a:cubicBezTo>
                  <a:cubicBezTo>
                    <a:pt x="826" y="492"/>
                    <a:pt x="887" y="512"/>
                    <a:pt x="995" y="531"/>
                  </a:cubicBezTo>
                  <a:cubicBezTo>
                    <a:pt x="1052" y="523"/>
                    <a:pt x="1119" y="540"/>
                    <a:pt x="1167" y="508"/>
                  </a:cubicBezTo>
                  <a:cubicBezTo>
                    <a:pt x="1266" y="442"/>
                    <a:pt x="1277" y="347"/>
                    <a:pt x="1316" y="254"/>
                  </a:cubicBezTo>
                  <a:cubicBezTo>
                    <a:pt x="1384" y="91"/>
                    <a:pt x="1328" y="231"/>
                    <a:pt x="1376" y="134"/>
                  </a:cubicBezTo>
                  <a:cubicBezTo>
                    <a:pt x="1379" y="127"/>
                    <a:pt x="1378" y="117"/>
                    <a:pt x="1384" y="112"/>
                  </a:cubicBezTo>
                  <a:cubicBezTo>
                    <a:pt x="1423" y="84"/>
                    <a:pt x="1470" y="70"/>
                    <a:pt x="1511" y="45"/>
                  </a:cubicBezTo>
                  <a:cubicBezTo>
                    <a:pt x="1537" y="30"/>
                    <a:pt x="1549" y="9"/>
                    <a:pt x="1578" y="0"/>
                  </a:cubicBezTo>
                  <a:cubicBezTo>
                    <a:pt x="1626" y="18"/>
                    <a:pt x="1663" y="27"/>
                    <a:pt x="1675" y="82"/>
                  </a:cubicBezTo>
                  <a:cubicBezTo>
                    <a:pt x="1683" y="122"/>
                    <a:pt x="1661" y="185"/>
                    <a:pt x="1698" y="202"/>
                  </a:cubicBezTo>
                  <a:cubicBezTo>
                    <a:pt x="1777" y="239"/>
                    <a:pt x="1873" y="212"/>
                    <a:pt x="1960" y="217"/>
                  </a:cubicBezTo>
                  <a:cubicBezTo>
                    <a:pt x="2129" y="241"/>
                    <a:pt x="2252" y="234"/>
                    <a:pt x="2431" y="224"/>
                  </a:cubicBezTo>
                  <a:cubicBezTo>
                    <a:pt x="2478" y="212"/>
                    <a:pt x="2526" y="200"/>
                    <a:pt x="2573" y="187"/>
                  </a:cubicBezTo>
                  <a:cubicBezTo>
                    <a:pt x="2590" y="182"/>
                    <a:pt x="2625" y="172"/>
                    <a:pt x="2625" y="172"/>
                  </a:cubicBezTo>
                  <a:cubicBezTo>
                    <a:pt x="2678" y="140"/>
                    <a:pt x="2651" y="157"/>
                    <a:pt x="2708" y="119"/>
                  </a:cubicBezTo>
                  <a:cubicBezTo>
                    <a:pt x="2745" y="94"/>
                    <a:pt x="2792" y="87"/>
                    <a:pt x="2827" y="60"/>
                  </a:cubicBezTo>
                  <a:cubicBezTo>
                    <a:pt x="2862" y="33"/>
                    <a:pt x="2889" y="23"/>
                    <a:pt x="2932" y="15"/>
                  </a:cubicBezTo>
                  <a:cubicBezTo>
                    <a:pt x="3010" y="40"/>
                    <a:pt x="2949" y="14"/>
                    <a:pt x="3014" y="187"/>
                  </a:cubicBezTo>
                  <a:cubicBezTo>
                    <a:pt x="3023" y="212"/>
                    <a:pt x="3034" y="237"/>
                    <a:pt x="3044" y="262"/>
                  </a:cubicBezTo>
                  <a:cubicBezTo>
                    <a:pt x="3051" y="279"/>
                    <a:pt x="3067" y="314"/>
                    <a:pt x="3067" y="314"/>
                  </a:cubicBezTo>
                  <a:cubicBezTo>
                    <a:pt x="3057" y="632"/>
                    <a:pt x="3088" y="488"/>
                    <a:pt x="3014" y="636"/>
                  </a:cubicBezTo>
                  <a:cubicBezTo>
                    <a:pt x="2995" y="773"/>
                    <a:pt x="3027" y="638"/>
                    <a:pt x="2984" y="703"/>
                  </a:cubicBezTo>
                  <a:cubicBezTo>
                    <a:pt x="2967" y="728"/>
                    <a:pt x="2976" y="763"/>
                    <a:pt x="2969" y="793"/>
                  </a:cubicBezTo>
                  <a:cubicBezTo>
                    <a:pt x="2964" y="816"/>
                    <a:pt x="2953" y="837"/>
                    <a:pt x="2947" y="860"/>
                  </a:cubicBezTo>
                  <a:cubicBezTo>
                    <a:pt x="2943" y="875"/>
                    <a:pt x="2942" y="890"/>
                    <a:pt x="2939" y="905"/>
                  </a:cubicBezTo>
                  <a:cubicBezTo>
                    <a:pt x="2942" y="980"/>
                    <a:pt x="2943" y="1054"/>
                    <a:pt x="2947" y="1129"/>
                  </a:cubicBezTo>
                  <a:cubicBezTo>
                    <a:pt x="2949" y="1169"/>
                    <a:pt x="2967" y="1203"/>
                    <a:pt x="2939" y="1242"/>
                  </a:cubicBezTo>
                  <a:cubicBezTo>
                    <a:pt x="2929" y="1255"/>
                    <a:pt x="2910" y="1257"/>
                    <a:pt x="2895" y="1264"/>
                  </a:cubicBezTo>
                  <a:cubicBezTo>
                    <a:pt x="2736" y="1334"/>
                    <a:pt x="2734" y="1330"/>
                    <a:pt x="2558" y="1339"/>
                  </a:cubicBezTo>
                  <a:cubicBezTo>
                    <a:pt x="2481" y="1351"/>
                    <a:pt x="2424" y="1357"/>
                    <a:pt x="2341" y="1361"/>
                  </a:cubicBezTo>
                  <a:cubicBezTo>
                    <a:pt x="2291" y="1368"/>
                    <a:pt x="2241" y="1375"/>
                    <a:pt x="2191" y="1384"/>
                  </a:cubicBezTo>
                  <a:cubicBezTo>
                    <a:pt x="2154" y="1406"/>
                    <a:pt x="2134" y="1428"/>
                    <a:pt x="2094" y="1443"/>
                  </a:cubicBezTo>
                  <a:cubicBezTo>
                    <a:pt x="1993" y="1549"/>
                    <a:pt x="1731" y="1536"/>
                    <a:pt x="1608" y="1541"/>
                  </a:cubicBezTo>
                  <a:cubicBezTo>
                    <a:pt x="1418" y="1529"/>
                    <a:pt x="1234" y="1510"/>
                    <a:pt x="1047" y="1481"/>
                  </a:cubicBezTo>
                  <a:cubicBezTo>
                    <a:pt x="1012" y="1469"/>
                    <a:pt x="1011" y="1444"/>
                    <a:pt x="980" y="1421"/>
                  </a:cubicBezTo>
                  <a:cubicBezTo>
                    <a:pt x="933" y="1386"/>
                    <a:pt x="862" y="1333"/>
                    <a:pt x="800" y="1316"/>
                  </a:cubicBezTo>
                  <a:cubicBezTo>
                    <a:pt x="738" y="1274"/>
                    <a:pt x="676" y="1334"/>
                    <a:pt x="613" y="1346"/>
                  </a:cubicBezTo>
                  <a:cubicBezTo>
                    <a:pt x="594" y="1356"/>
                    <a:pt x="571" y="1357"/>
                    <a:pt x="553" y="1369"/>
                  </a:cubicBezTo>
                  <a:cubicBezTo>
                    <a:pt x="482" y="1416"/>
                    <a:pt x="591" y="1372"/>
                    <a:pt x="516" y="1399"/>
                  </a:cubicBezTo>
                  <a:cubicBezTo>
                    <a:pt x="459" y="1454"/>
                    <a:pt x="408" y="1426"/>
                    <a:pt x="321" y="1421"/>
                  </a:cubicBezTo>
                  <a:cubicBezTo>
                    <a:pt x="272" y="1388"/>
                    <a:pt x="239" y="1383"/>
                    <a:pt x="179" y="1376"/>
                  </a:cubicBezTo>
                  <a:cubicBezTo>
                    <a:pt x="172" y="1374"/>
                    <a:pt x="157" y="1369"/>
                    <a:pt x="157" y="1369"/>
                  </a:cubicBez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871" name="Freeform 47"/>
            <p:cNvSpPr>
              <a:spLocks/>
            </p:cNvSpPr>
            <p:nvPr/>
          </p:nvSpPr>
          <p:spPr bwMode="auto">
            <a:xfrm>
              <a:off x="3046" y="2295"/>
              <a:ext cx="1875" cy="1452"/>
            </a:xfrm>
            <a:custGeom>
              <a:avLst/>
              <a:gdLst>
                <a:gd name="T0" fmla="*/ 1875 w 1875"/>
                <a:gd name="T1" fmla="*/ 0 h 1452"/>
                <a:gd name="T2" fmla="*/ 1376 w 1875"/>
                <a:gd name="T3" fmla="*/ 91 h 1452"/>
                <a:gd name="T4" fmla="*/ 1013 w 1875"/>
                <a:gd name="T5" fmla="*/ 454 h 1452"/>
                <a:gd name="T6" fmla="*/ 877 w 1875"/>
                <a:gd name="T7" fmla="*/ 590 h 1452"/>
                <a:gd name="T8" fmla="*/ 559 w 1875"/>
                <a:gd name="T9" fmla="*/ 635 h 1452"/>
                <a:gd name="T10" fmla="*/ 423 w 1875"/>
                <a:gd name="T11" fmla="*/ 681 h 1452"/>
                <a:gd name="T12" fmla="*/ 332 w 1875"/>
                <a:gd name="T13" fmla="*/ 862 h 1452"/>
                <a:gd name="T14" fmla="*/ 242 w 1875"/>
                <a:gd name="T15" fmla="*/ 1180 h 1452"/>
                <a:gd name="T16" fmla="*/ 106 w 1875"/>
                <a:gd name="T17" fmla="*/ 1271 h 1452"/>
                <a:gd name="T18" fmla="*/ 15 w 1875"/>
                <a:gd name="T19" fmla="*/ 1316 h 1452"/>
                <a:gd name="T20" fmla="*/ 15 w 1875"/>
                <a:gd name="T21" fmla="*/ 1361 h 1452"/>
                <a:gd name="T22" fmla="*/ 15 w 1875"/>
                <a:gd name="T23" fmla="*/ 1452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872" name="Freeform 48"/>
            <p:cNvSpPr>
              <a:spLocks/>
            </p:cNvSpPr>
            <p:nvPr/>
          </p:nvSpPr>
          <p:spPr bwMode="auto">
            <a:xfrm rot="5400000">
              <a:off x="4217" y="259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873" name="Freeform 49"/>
            <p:cNvSpPr>
              <a:spLocks/>
            </p:cNvSpPr>
            <p:nvPr/>
          </p:nvSpPr>
          <p:spPr bwMode="auto">
            <a:xfrm rot="10800000">
              <a:off x="4694" y="166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874" name="Freeform 50"/>
            <p:cNvSpPr>
              <a:spLocks/>
            </p:cNvSpPr>
            <p:nvPr/>
          </p:nvSpPr>
          <p:spPr bwMode="auto">
            <a:xfrm>
              <a:off x="3803" y="2101"/>
              <a:ext cx="135" cy="793"/>
            </a:xfrm>
            <a:custGeom>
              <a:avLst/>
              <a:gdLst>
                <a:gd name="T0" fmla="*/ 22 w 135"/>
                <a:gd name="T1" fmla="*/ 793 h 793"/>
                <a:gd name="T2" fmla="*/ 67 w 135"/>
                <a:gd name="T3" fmla="*/ 733 h 793"/>
                <a:gd name="T4" fmla="*/ 104 w 135"/>
                <a:gd name="T5" fmla="*/ 613 h 793"/>
                <a:gd name="T6" fmla="*/ 127 w 135"/>
                <a:gd name="T7" fmla="*/ 486 h 793"/>
                <a:gd name="T8" fmla="*/ 119 w 135"/>
                <a:gd name="T9" fmla="*/ 464 h 793"/>
                <a:gd name="T10" fmla="*/ 97 w 135"/>
                <a:gd name="T11" fmla="*/ 456 h 793"/>
                <a:gd name="T12" fmla="*/ 67 w 135"/>
                <a:gd name="T13" fmla="*/ 411 h 793"/>
                <a:gd name="T14" fmla="*/ 30 w 135"/>
                <a:gd name="T15" fmla="*/ 366 h 793"/>
                <a:gd name="T16" fmla="*/ 0 w 135"/>
                <a:gd name="T17" fmla="*/ 322 h 793"/>
                <a:gd name="T18" fmla="*/ 22 w 135"/>
                <a:gd name="T19" fmla="*/ 202 h 793"/>
                <a:gd name="T20" fmla="*/ 67 w 135"/>
                <a:gd name="T21" fmla="*/ 135 h 793"/>
                <a:gd name="T22" fmla="*/ 59 w 135"/>
                <a:gd name="T23" fmla="*/ 67 h 793"/>
                <a:gd name="T24" fmla="*/ 15 w 135"/>
                <a:gd name="T25" fmla="*/ 37 h 793"/>
                <a:gd name="T26" fmla="*/ 0 w 135"/>
                <a:gd name="T27" fmla="*/ 0 h 7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5"/>
                <a:gd name="T43" fmla="*/ 0 h 793"/>
                <a:gd name="T44" fmla="*/ 135 w 135"/>
                <a:gd name="T45" fmla="*/ 793 h 79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5" h="793">
                  <a:moveTo>
                    <a:pt x="22" y="793"/>
                  </a:moveTo>
                  <a:cubicBezTo>
                    <a:pt x="48" y="775"/>
                    <a:pt x="49" y="759"/>
                    <a:pt x="67" y="733"/>
                  </a:cubicBezTo>
                  <a:cubicBezTo>
                    <a:pt x="80" y="693"/>
                    <a:pt x="95" y="654"/>
                    <a:pt x="104" y="613"/>
                  </a:cubicBezTo>
                  <a:cubicBezTo>
                    <a:pt x="109" y="566"/>
                    <a:pt x="112" y="529"/>
                    <a:pt x="127" y="486"/>
                  </a:cubicBezTo>
                  <a:cubicBezTo>
                    <a:pt x="124" y="479"/>
                    <a:pt x="125" y="470"/>
                    <a:pt x="119" y="464"/>
                  </a:cubicBezTo>
                  <a:cubicBezTo>
                    <a:pt x="113" y="458"/>
                    <a:pt x="102" y="462"/>
                    <a:pt x="97" y="456"/>
                  </a:cubicBezTo>
                  <a:cubicBezTo>
                    <a:pt x="43" y="388"/>
                    <a:pt x="135" y="457"/>
                    <a:pt x="67" y="411"/>
                  </a:cubicBezTo>
                  <a:cubicBezTo>
                    <a:pt x="14" y="333"/>
                    <a:pt x="97" y="452"/>
                    <a:pt x="30" y="366"/>
                  </a:cubicBezTo>
                  <a:cubicBezTo>
                    <a:pt x="19" y="352"/>
                    <a:pt x="0" y="322"/>
                    <a:pt x="0" y="322"/>
                  </a:cubicBezTo>
                  <a:cubicBezTo>
                    <a:pt x="4" y="292"/>
                    <a:pt x="3" y="231"/>
                    <a:pt x="22" y="202"/>
                  </a:cubicBezTo>
                  <a:cubicBezTo>
                    <a:pt x="39" y="176"/>
                    <a:pt x="56" y="165"/>
                    <a:pt x="67" y="135"/>
                  </a:cubicBezTo>
                  <a:cubicBezTo>
                    <a:pt x="64" y="112"/>
                    <a:pt x="70" y="87"/>
                    <a:pt x="59" y="67"/>
                  </a:cubicBezTo>
                  <a:cubicBezTo>
                    <a:pt x="51" y="51"/>
                    <a:pt x="15" y="37"/>
                    <a:pt x="15" y="37"/>
                  </a:cubicBezTo>
                  <a:cubicBezTo>
                    <a:pt x="5" y="10"/>
                    <a:pt x="10" y="22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875" name="Freeform 51"/>
            <p:cNvSpPr>
              <a:spLocks/>
            </p:cNvSpPr>
            <p:nvPr/>
          </p:nvSpPr>
          <p:spPr bwMode="auto">
            <a:xfrm>
              <a:off x="4902" y="2198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876" name="Freeform 52"/>
            <p:cNvSpPr>
              <a:spLocks/>
            </p:cNvSpPr>
            <p:nvPr/>
          </p:nvSpPr>
          <p:spPr bwMode="auto">
            <a:xfrm rot="5400000">
              <a:off x="2845" y="3303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877" name="Line 53"/>
            <p:cNvSpPr>
              <a:spLocks noChangeShapeType="1"/>
            </p:cNvSpPr>
            <p:nvPr/>
          </p:nvSpPr>
          <p:spPr bwMode="auto">
            <a:xfrm flipH="1">
              <a:off x="4966" y="1796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78" name="Line 54"/>
            <p:cNvSpPr>
              <a:spLocks noChangeShapeType="1"/>
            </p:cNvSpPr>
            <p:nvPr/>
          </p:nvSpPr>
          <p:spPr bwMode="auto">
            <a:xfrm flipH="1">
              <a:off x="4876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79" name="Line 55"/>
            <p:cNvSpPr>
              <a:spLocks noChangeShapeType="1"/>
            </p:cNvSpPr>
            <p:nvPr/>
          </p:nvSpPr>
          <p:spPr bwMode="auto">
            <a:xfrm flipH="1">
              <a:off x="5374" y="2250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0" name="Line 56"/>
            <p:cNvSpPr>
              <a:spLocks noChangeShapeType="1"/>
            </p:cNvSpPr>
            <p:nvPr/>
          </p:nvSpPr>
          <p:spPr bwMode="auto">
            <a:xfrm rot="18427254" flipH="1">
              <a:off x="4885" y="1452"/>
              <a:ext cx="272" cy="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1" name="Line 57"/>
            <p:cNvSpPr>
              <a:spLocks noChangeShapeType="1"/>
            </p:cNvSpPr>
            <p:nvPr/>
          </p:nvSpPr>
          <p:spPr bwMode="auto">
            <a:xfrm rot="17475569" flipH="1">
              <a:off x="4287" y="265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2" name="Line 58"/>
            <p:cNvSpPr>
              <a:spLocks noChangeShapeType="1"/>
            </p:cNvSpPr>
            <p:nvPr/>
          </p:nvSpPr>
          <p:spPr bwMode="auto">
            <a:xfrm rot="4124431" flipH="1" flipV="1">
              <a:off x="5012" y="238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3" name="Line 59"/>
            <p:cNvSpPr>
              <a:spLocks noChangeShapeType="1"/>
            </p:cNvSpPr>
            <p:nvPr/>
          </p:nvSpPr>
          <p:spPr bwMode="auto">
            <a:xfrm rot="12075569" flipV="1">
              <a:off x="3470" y="329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4" name="Line 60"/>
            <p:cNvSpPr>
              <a:spLocks noChangeShapeType="1"/>
            </p:cNvSpPr>
            <p:nvPr/>
          </p:nvSpPr>
          <p:spPr bwMode="auto">
            <a:xfrm rot="17475569" flipV="1">
              <a:off x="4286" y="311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5" name="Line 61"/>
            <p:cNvSpPr>
              <a:spLocks noChangeShapeType="1"/>
            </p:cNvSpPr>
            <p:nvPr/>
          </p:nvSpPr>
          <p:spPr bwMode="auto">
            <a:xfrm rot="17475569" flipV="1">
              <a:off x="4105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6" name="Line 62"/>
            <p:cNvSpPr>
              <a:spLocks noChangeShapeType="1"/>
            </p:cNvSpPr>
            <p:nvPr/>
          </p:nvSpPr>
          <p:spPr bwMode="auto">
            <a:xfrm rot="1275569" flipV="1">
              <a:off x="4512" y="206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7" name="Line 63"/>
            <p:cNvSpPr>
              <a:spLocks noChangeShapeType="1"/>
            </p:cNvSpPr>
            <p:nvPr/>
          </p:nvSpPr>
          <p:spPr bwMode="auto">
            <a:xfrm rot="1275569" flipV="1">
              <a:off x="4648" y="184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8" name="Line 64"/>
            <p:cNvSpPr>
              <a:spLocks noChangeShapeType="1"/>
            </p:cNvSpPr>
            <p:nvPr/>
          </p:nvSpPr>
          <p:spPr bwMode="auto">
            <a:xfrm rot="1275569" flipV="1">
              <a:off x="3696" y="2657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89" name="Line 65"/>
            <p:cNvSpPr>
              <a:spLocks noChangeShapeType="1"/>
            </p:cNvSpPr>
            <p:nvPr/>
          </p:nvSpPr>
          <p:spPr bwMode="auto">
            <a:xfrm rot="17475569" flipH="1">
              <a:off x="4467" y="274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0" name="Line 66"/>
            <p:cNvSpPr>
              <a:spLocks noChangeShapeType="1"/>
            </p:cNvSpPr>
            <p:nvPr/>
          </p:nvSpPr>
          <p:spPr bwMode="auto">
            <a:xfrm rot="17475569" flipH="1">
              <a:off x="4604" y="283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1" name="Line 67"/>
            <p:cNvSpPr>
              <a:spLocks noChangeShapeType="1"/>
            </p:cNvSpPr>
            <p:nvPr/>
          </p:nvSpPr>
          <p:spPr bwMode="auto">
            <a:xfrm flipH="1">
              <a:off x="3878" y="2295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2" name="Line 68"/>
            <p:cNvSpPr>
              <a:spLocks noChangeShapeType="1"/>
            </p:cNvSpPr>
            <p:nvPr/>
          </p:nvSpPr>
          <p:spPr bwMode="auto">
            <a:xfrm flipH="1">
              <a:off x="3878" y="2431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3" name="Line 69"/>
            <p:cNvSpPr>
              <a:spLocks noChangeShapeType="1"/>
            </p:cNvSpPr>
            <p:nvPr/>
          </p:nvSpPr>
          <p:spPr bwMode="auto">
            <a:xfrm flipH="1">
              <a:off x="3969" y="2568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4" name="Line 70"/>
            <p:cNvSpPr>
              <a:spLocks noChangeShapeType="1"/>
            </p:cNvSpPr>
            <p:nvPr/>
          </p:nvSpPr>
          <p:spPr bwMode="auto">
            <a:xfrm flipH="1">
              <a:off x="3878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5" name="Line 71"/>
            <p:cNvSpPr>
              <a:spLocks noChangeShapeType="1"/>
            </p:cNvSpPr>
            <p:nvPr/>
          </p:nvSpPr>
          <p:spPr bwMode="auto">
            <a:xfrm rot="4124431">
              <a:off x="4196" y="2249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6" name="Line 72"/>
            <p:cNvSpPr>
              <a:spLocks noChangeShapeType="1"/>
            </p:cNvSpPr>
            <p:nvPr/>
          </p:nvSpPr>
          <p:spPr bwMode="auto">
            <a:xfrm rot="4124431">
              <a:off x="4332" y="220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7" name="Line 73"/>
            <p:cNvSpPr>
              <a:spLocks noChangeShapeType="1"/>
            </p:cNvSpPr>
            <p:nvPr/>
          </p:nvSpPr>
          <p:spPr bwMode="auto">
            <a:xfrm rot="4124431" flipH="1" flipV="1">
              <a:off x="4604" y="247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8" name="Line 74"/>
            <p:cNvSpPr>
              <a:spLocks noChangeShapeType="1"/>
            </p:cNvSpPr>
            <p:nvPr/>
          </p:nvSpPr>
          <p:spPr bwMode="auto">
            <a:xfrm rot="4124431" flipH="1" flipV="1">
              <a:off x="4830" y="243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899" name="Line 75"/>
            <p:cNvSpPr>
              <a:spLocks noChangeShapeType="1"/>
            </p:cNvSpPr>
            <p:nvPr/>
          </p:nvSpPr>
          <p:spPr bwMode="auto">
            <a:xfrm rot="4124431" flipH="1" flipV="1">
              <a:off x="3833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00" name="Line 76"/>
            <p:cNvSpPr>
              <a:spLocks noChangeShapeType="1"/>
            </p:cNvSpPr>
            <p:nvPr/>
          </p:nvSpPr>
          <p:spPr bwMode="auto">
            <a:xfrm rot="4124432" flipH="1" flipV="1">
              <a:off x="3606" y="306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01" name="Line 77"/>
            <p:cNvSpPr>
              <a:spLocks noChangeShapeType="1"/>
            </p:cNvSpPr>
            <p:nvPr/>
          </p:nvSpPr>
          <p:spPr bwMode="auto">
            <a:xfrm rot="-6675568" flipH="1" flipV="1">
              <a:off x="3470" y="279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02" name="Line 78"/>
            <p:cNvSpPr>
              <a:spLocks noChangeShapeType="1"/>
            </p:cNvSpPr>
            <p:nvPr/>
          </p:nvSpPr>
          <p:spPr bwMode="auto">
            <a:xfrm rot="-9561929" flipH="1" flipV="1">
              <a:off x="3197" y="297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03" name="Line 79"/>
            <p:cNvSpPr>
              <a:spLocks noChangeShapeType="1"/>
            </p:cNvSpPr>
            <p:nvPr/>
          </p:nvSpPr>
          <p:spPr bwMode="auto">
            <a:xfrm rot="-9561929" flipH="1" flipV="1">
              <a:off x="2880" y="320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04" name="Line 80"/>
            <p:cNvSpPr>
              <a:spLocks noChangeShapeType="1"/>
            </p:cNvSpPr>
            <p:nvPr/>
          </p:nvSpPr>
          <p:spPr bwMode="auto">
            <a:xfrm rot="-9561929" flipH="1" flipV="1">
              <a:off x="2835" y="3383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05" name="Line 81"/>
            <p:cNvSpPr>
              <a:spLocks noChangeShapeType="1"/>
            </p:cNvSpPr>
            <p:nvPr/>
          </p:nvSpPr>
          <p:spPr bwMode="auto">
            <a:xfrm rot="12075569" flipV="1">
              <a:off x="3243" y="361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906" name="Line 85"/>
            <p:cNvSpPr>
              <a:spLocks noChangeShapeType="1"/>
            </p:cNvSpPr>
            <p:nvPr/>
          </p:nvSpPr>
          <p:spPr bwMode="auto">
            <a:xfrm flipH="1">
              <a:off x="4740" y="2296"/>
              <a:ext cx="181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5844" name="Line 84"/>
          <p:cNvSpPr>
            <a:spLocks noChangeShapeType="1"/>
          </p:cNvSpPr>
          <p:nvPr/>
        </p:nvSpPr>
        <p:spPr bwMode="auto">
          <a:xfrm flipV="1">
            <a:off x="3940175" y="4976814"/>
            <a:ext cx="0" cy="1512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5845" name="Line 85"/>
          <p:cNvSpPr>
            <a:spLocks noChangeShapeType="1"/>
          </p:cNvSpPr>
          <p:nvPr/>
        </p:nvSpPr>
        <p:spPr bwMode="auto">
          <a:xfrm rot="5400000" flipV="1">
            <a:off x="6063457" y="4221957"/>
            <a:ext cx="0" cy="4392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5846" name="Rectangle 86"/>
          <p:cNvSpPr>
            <a:spLocks noChangeArrowheads="1"/>
          </p:cNvSpPr>
          <p:nvPr/>
        </p:nvSpPr>
        <p:spPr bwMode="auto">
          <a:xfrm>
            <a:off x="4227513" y="3681414"/>
            <a:ext cx="144462" cy="503237"/>
          </a:xfrm>
          <a:prstGeom prst="rect">
            <a:avLst/>
          </a:prstGeom>
          <a:solidFill>
            <a:srgbClr val="DFD6C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35847" name="Line 87"/>
          <p:cNvSpPr>
            <a:spLocks noChangeShapeType="1"/>
          </p:cNvSpPr>
          <p:nvPr/>
        </p:nvSpPr>
        <p:spPr bwMode="auto">
          <a:xfrm>
            <a:off x="3867150" y="3681413"/>
            <a:ext cx="403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5848" name="Line 88"/>
          <p:cNvSpPr>
            <a:spLocks noChangeShapeType="1"/>
          </p:cNvSpPr>
          <p:nvPr/>
        </p:nvSpPr>
        <p:spPr bwMode="auto">
          <a:xfrm>
            <a:off x="3940175" y="3609976"/>
            <a:ext cx="0" cy="1223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5849" name="Line 89"/>
          <p:cNvSpPr>
            <a:spLocks noChangeShapeType="1"/>
          </p:cNvSpPr>
          <p:nvPr/>
        </p:nvSpPr>
        <p:spPr bwMode="auto">
          <a:xfrm>
            <a:off x="4300538" y="3249614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5850" name="Freeform 90"/>
          <p:cNvSpPr>
            <a:spLocks/>
          </p:cNvSpPr>
          <p:nvPr/>
        </p:nvSpPr>
        <p:spPr bwMode="auto">
          <a:xfrm>
            <a:off x="4300539" y="5673725"/>
            <a:ext cx="2232025" cy="744538"/>
          </a:xfrm>
          <a:custGeom>
            <a:avLst/>
            <a:gdLst>
              <a:gd name="T0" fmla="*/ 0 w 1406"/>
              <a:gd name="T1" fmla="*/ 2147483647 h 469"/>
              <a:gd name="T2" fmla="*/ 2147483647 w 1406"/>
              <a:gd name="T3" fmla="*/ 2147483647 h 469"/>
              <a:gd name="T4" fmla="*/ 2147483647 w 1406"/>
              <a:gd name="T5" fmla="*/ 2147483647 h 469"/>
              <a:gd name="T6" fmla="*/ 2147483647 w 1406"/>
              <a:gd name="T7" fmla="*/ 2147483647 h 469"/>
              <a:gd name="T8" fmla="*/ 2147483647 w 1406"/>
              <a:gd name="T9" fmla="*/ 2147483647 h 469"/>
              <a:gd name="T10" fmla="*/ 2147483647 w 1406"/>
              <a:gd name="T11" fmla="*/ 2147483647 h 469"/>
              <a:gd name="T12" fmla="*/ 2147483647 w 1406"/>
              <a:gd name="T13" fmla="*/ 2147483647 h 469"/>
              <a:gd name="T14" fmla="*/ 2147483647 w 1406"/>
              <a:gd name="T15" fmla="*/ 2147483647 h 469"/>
              <a:gd name="T16" fmla="*/ 2147483647 w 1406"/>
              <a:gd name="T17" fmla="*/ 2147483647 h 469"/>
              <a:gd name="T18" fmla="*/ 2147483647 w 1406"/>
              <a:gd name="T19" fmla="*/ 2147483647 h 469"/>
              <a:gd name="T20" fmla="*/ 2147483647 w 1406"/>
              <a:gd name="T21" fmla="*/ 2147483647 h 4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06"/>
              <a:gd name="T34" fmla="*/ 0 h 469"/>
              <a:gd name="T35" fmla="*/ 1406 w 1406"/>
              <a:gd name="T36" fmla="*/ 469 h 4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06" h="469">
                <a:moveTo>
                  <a:pt x="0" y="469"/>
                </a:moveTo>
                <a:cubicBezTo>
                  <a:pt x="26" y="465"/>
                  <a:pt x="52" y="461"/>
                  <a:pt x="90" y="423"/>
                </a:cubicBezTo>
                <a:cubicBezTo>
                  <a:pt x="128" y="385"/>
                  <a:pt x="188" y="295"/>
                  <a:pt x="226" y="242"/>
                </a:cubicBezTo>
                <a:cubicBezTo>
                  <a:pt x="264" y="189"/>
                  <a:pt x="287" y="144"/>
                  <a:pt x="317" y="106"/>
                </a:cubicBezTo>
                <a:cubicBezTo>
                  <a:pt x="347" y="68"/>
                  <a:pt x="370" y="30"/>
                  <a:pt x="408" y="15"/>
                </a:cubicBezTo>
                <a:cubicBezTo>
                  <a:pt x="446" y="0"/>
                  <a:pt x="499" y="0"/>
                  <a:pt x="544" y="15"/>
                </a:cubicBezTo>
                <a:cubicBezTo>
                  <a:pt x="589" y="30"/>
                  <a:pt x="635" y="68"/>
                  <a:pt x="680" y="106"/>
                </a:cubicBezTo>
                <a:cubicBezTo>
                  <a:pt x="725" y="144"/>
                  <a:pt x="771" y="204"/>
                  <a:pt x="816" y="242"/>
                </a:cubicBezTo>
                <a:cubicBezTo>
                  <a:pt x="861" y="280"/>
                  <a:pt x="899" y="303"/>
                  <a:pt x="952" y="333"/>
                </a:cubicBezTo>
                <a:cubicBezTo>
                  <a:pt x="1005" y="363"/>
                  <a:pt x="1058" y="400"/>
                  <a:pt x="1134" y="423"/>
                </a:cubicBezTo>
                <a:cubicBezTo>
                  <a:pt x="1210" y="446"/>
                  <a:pt x="1361" y="461"/>
                  <a:pt x="1406" y="46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35851" name="Line 91"/>
          <p:cNvSpPr>
            <a:spLocks noChangeShapeType="1"/>
          </p:cNvSpPr>
          <p:nvPr/>
        </p:nvSpPr>
        <p:spPr bwMode="auto">
          <a:xfrm>
            <a:off x="6532563" y="3249614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5852" name="Text Box 92"/>
          <p:cNvSpPr txBox="1">
            <a:spLocks noChangeArrowheads="1"/>
          </p:cNvSpPr>
          <p:nvPr/>
        </p:nvSpPr>
        <p:spPr bwMode="auto">
          <a:xfrm>
            <a:off x="4730750" y="3338514"/>
            <a:ext cx="1322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15 minutos</a:t>
            </a:r>
            <a:endParaRPr lang="en-US" altLang="pt-BR"/>
          </a:p>
        </p:txBody>
      </p:sp>
      <p:sp>
        <p:nvSpPr>
          <p:cNvPr id="35853" name="Line 93"/>
          <p:cNvSpPr>
            <a:spLocks noChangeShapeType="1"/>
          </p:cNvSpPr>
          <p:nvPr/>
        </p:nvSpPr>
        <p:spPr bwMode="auto">
          <a:xfrm flipV="1">
            <a:off x="6178551" y="3536950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5854" name="Line 94"/>
          <p:cNvSpPr>
            <a:spLocks noChangeShapeType="1"/>
          </p:cNvSpPr>
          <p:nvPr/>
        </p:nvSpPr>
        <p:spPr bwMode="auto">
          <a:xfrm flipH="1">
            <a:off x="4300538" y="353695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5855" name="Text Box 96"/>
          <p:cNvSpPr txBox="1">
            <a:spLocks noChangeArrowheads="1"/>
          </p:cNvSpPr>
          <p:nvPr/>
        </p:nvSpPr>
        <p:spPr bwMode="auto">
          <a:xfrm>
            <a:off x="3562350" y="5053013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Q</a:t>
            </a:r>
            <a:endParaRPr lang="en-US" altLang="pt-BR"/>
          </a:p>
        </p:txBody>
      </p:sp>
      <p:sp>
        <p:nvSpPr>
          <p:cNvPr id="35856" name="Text Box 97"/>
          <p:cNvSpPr txBox="1">
            <a:spLocks noChangeArrowheads="1"/>
          </p:cNvSpPr>
          <p:nvPr/>
        </p:nvSpPr>
        <p:spPr bwMode="auto">
          <a:xfrm>
            <a:off x="3587750" y="4238626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P</a:t>
            </a:r>
            <a:endParaRPr lang="en-US" altLang="pt-BR"/>
          </a:p>
        </p:txBody>
      </p:sp>
      <p:sp>
        <p:nvSpPr>
          <p:cNvPr id="35857" name="Text Box 98"/>
          <p:cNvSpPr txBox="1">
            <a:spLocks noChangeArrowheads="1"/>
          </p:cNvSpPr>
          <p:nvPr/>
        </p:nvSpPr>
        <p:spPr bwMode="auto">
          <a:xfrm>
            <a:off x="6902450" y="3268664"/>
            <a:ext cx="825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tempo</a:t>
            </a:r>
            <a:endParaRPr lang="en-US" altLang="pt-BR"/>
          </a:p>
        </p:txBody>
      </p:sp>
      <p:sp>
        <p:nvSpPr>
          <p:cNvPr id="35858" name="Line 99"/>
          <p:cNvSpPr>
            <a:spLocks noChangeShapeType="1"/>
          </p:cNvSpPr>
          <p:nvPr/>
        </p:nvSpPr>
        <p:spPr bwMode="auto">
          <a:xfrm>
            <a:off x="2254251" y="4152901"/>
            <a:ext cx="2117725" cy="20685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5859" name="Line 100"/>
          <p:cNvSpPr>
            <a:spLocks noChangeShapeType="1"/>
          </p:cNvSpPr>
          <p:nvPr/>
        </p:nvSpPr>
        <p:spPr bwMode="auto">
          <a:xfrm flipH="1">
            <a:off x="6397626" y="4062414"/>
            <a:ext cx="1870075" cy="22002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33" name="CaixaDeTexto 132"/>
          <p:cNvSpPr txBox="1">
            <a:spLocks noChangeArrowheads="1"/>
          </p:cNvSpPr>
          <p:nvPr/>
        </p:nvSpPr>
        <p:spPr bwMode="auto">
          <a:xfrm>
            <a:off x="2530475" y="368301"/>
            <a:ext cx="70040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+mj-lt"/>
              </a:rPr>
              <a:t>Chuva </a:t>
            </a:r>
            <a:r>
              <a:rPr lang="pt-BR" sz="4000" b="1">
                <a:latin typeface="+mj-lt"/>
              </a:rPr>
              <a:t>de curta </a:t>
            </a:r>
            <a:r>
              <a:rPr lang="pt-BR" sz="4000" b="1" dirty="0">
                <a:latin typeface="+mj-lt"/>
              </a:rPr>
              <a:t>duração</a:t>
            </a:r>
          </a:p>
        </p:txBody>
      </p:sp>
      <p:grpSp>
        <p:nvGrpSpPr>
          <p:cNvPr id="35862" name="Group 40"/>
          <p:cNvGrpSpPr>
            <a:grpSpLocks/>
          </p:cNvGrpSpPr>
          <p:nvPr/>
        </p:nvGrpSpPr>
        <p:grpSpPr bwMode="auto">
          <a:xfrm flipV="1">
            <a:off x="1738314" y="3035301"/>
            <a:ext cx="104775" cy="212725"/>
            <a:chOff x="476" y="1071"/>
            <a:chExt cx="317" cy="545"/>
          </a:xfrm>
        </p:grpSpPr>
        <p:sp>
          <p:nvSpPr>
            <p:cNvPr id="35866" name="AutoShape 41"/>
            <p:cNvSpPr>
              <a:spLocks noChangeArrowheads="1"/>
            </p:cNvSpPr>
            <p:nvPr/>
          </p:nvSpPr>
          <p:spPr bwMode="auto">
            <a:xfrm>
              <a:off x="476" y="1163"/>
              <a:ext cx="317" cy="45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5042 w 21600"/>
                <a:gd name="T13" fmla="*/ 2289 h 21600"/>
                <a:gd name="T14" fmla="*/ 16558 w 21600"/>
                <a:gd name="T15" fmla="*/ 136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60" y="2187"/>
                  </a:moveTo>
                  <a:cubicBezTo>
                    <a:pt x="10451" y="1746"/>
                    <a:pt x="9529" y="1018"/>
                    <a:pt x="9015" y="730"/>
                  </a:cubicBezTo>
                  <a:cubicBezTo>
                    <a:pt x="7865" y="152"/>
                    <a:pt x="6685" y="0"/>
                    <a:pt x="5415" y="0"/>
                  </a:cubicBezTo>
                  <a:cubicBezTo>
                    <a:pt x="4175" y="152"/>
                    <a:pt x="2995" y="575"/>
                    <a:pt x="1967" y="1305"/>
                  </a:cubicBezTo>
                  <a:cubicBezTo>
                    <a:pt x="1150" y="2187"/>
                    <a:pt x="575" y="3222"/>
                    <a:pt x="242" y="4220"/>
                  </a:cubicBezTo>
                  <a:cubicBezTo>
                    <a:pt x="0" y="5410"/>
                    <a:pt x="242" y="6560"/>
                    <a:pt x="575" y="7597"/>
                  </a:cubicBezTo>
                  <a:lnTo>
                    <a:pt x="10860" y="21600"/>
                  </a:lnTo>
                  <a:lnTo>
                    <a:pt x="20995" y="7597"/>
                  </a:lnTo>
                  <a:cubicBezTo>
                    <a:pt x="21480" y="6560"/>
                    <a:pt x="21600" y="5410"/>
                    <a:pt x="21480" y="4220"/>
                  </a:cubicBezTo>
                  <a:cubicBezTo>
                    <a:pt x="21115" y="3222"/>
                    <a:pt x="20420" y="2187"/>
                    <a:pt x="19632" y="1305"/>
                  </a:cubicBezTo>
                  <a:cubicBezTo>
                    <a:pt x="18575" y="575"/>
                    <a:pt x="17425" y="152"/>
                    <a:pt x="16275" y="0"/>
                  </a:cubicBezTo>
                  <a:cubicBezTo>
                    <a:pt x="15005" y="0"/>
                    <a:pt x="13735" y="152"/>
                    <a:pt x="12705" y="730"/>
                  </a:cubicBezTo>
                  <a:cubicBezTo>
                    <a:pt x="12176" y="1018"/>
                    <a:pt x="11254" y="1746"/>
                    <a:pt x="10860" y="2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867" name="Oval 42"/>
            <p:cNvSpPr>
              <a:spLocks noChangeArrowheads="1"/>
            </p:cNvSpPr>
            <p:nvPr/>
          </p:nvSpPr>
          <p:spPr bwMode="auto">
            <a:xfrm>
              <a:off x="476" y="1071"/>
              <a:ext cx="317" cy="3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</p:grpSp>
      <p:grpSp>
        <p:nvGrpSpPr>
          <p:cNvPr id="35863" name="Group 40"/>
          <p:cNvGrpSpPr>
            <a:grpSpLocks/>
          </p:cNvGrpSpPr>
          <p:nvPr/>
        </p:nvGrpSpPr>
        <p:grpSpPr bwMode="auto">
          <a:xfrm flipV="1">
            <a:off x="10153651" y="1709739"/>
            <a:ext cx="104775" cy="212725"/>
            <a:chOff x="476" y="1071"/>
            <a:chExt cx="317" cy="545"/>
          </a:xfrm>
        </p:grpSpPr>
        <p:sp>
          <p:nvSpPr>
            <p:cNvPr id="35864" name="AutoShape 41"/>
            <p:cNvSpPr>
              <a:spLocks noChangeArrowheads="1"/>
            </p:cNvSpPr>
            <p:nvPr/>
          </p:nvSpPr>
          <p:spPr bwMode="auto">
            <a:xfrm>
              <a:off x="476" y="1163"/>
              <a:ext cx="317" cy="45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5042 w 21600"/>
                <a:gd name="T13" fmla="*/ 2289 h 21600"/>
                <a:gd name="T14" fmla="*/ 16558 w 21600"/>
                <a:gd name="T15" fmla="*/ 136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60" y="2187"/>
                  </a:moveTo>
                  <a:cubicBezTo>
                    <a:pt x="10451" y="1746"/>
                    <a:pt x="9529" y="1018"/>
                    <a:pt x="9015" y="730"/>
                  </a:cubicBezTo>
                  <a:cubicBezTo>
                    <a:pt x="7865" y="152"/>
                    <a:pt x="6685" y="0"/>
                    <a:pt x="5415" y="0"/>
                  </a:cubicBezTo>
                  <a:cubicBezTo>
                    <a:pt x="4175" y="152"/>
                    <a:pt x="2995" y="575"/>
                    <a:pt x="1967" y="1305"/>
                  </a:cubicBezTo>
                  <a:cubicBezTo>
                    <a:pt x="1150" y="2187"/>
                    <a:pt x="575" y="3222"/>
                    <a:pt x="242" y="4220"/>
                  </a:cubicBezTo>
                  <a:cubicBezTo>
                    <a:pt x="0" y="5410"/>
                    <a:pt x="242" y="6560"/>
                    <a:pt x="575" y="7597"/>
                  </a:cubicBezTo>
                  <a:lnTo>
                    <a:pt x="10860" y="21600"/>
                  </a:lnTo>
                  <a:lnTo>
                    <a:pt x="20995" y="7597"/>
                  </a:lnTo>
                  <a:cubicBezTo>
                    <a:pt x="21480" y="6560"/>
                    <a:pt x="21600" y="5410"/>
                    <a:pt x="21480" y="4220"/>
                  </a:cubicBezTo>
                  <a:cubicBezTo>
                    <a:pt x="21115" y="3222"/>
                    <a:pt x="20420" y="2187"/>
                    <a:pt x="19632" y="1305"/>
                  </a:cubicBezTo>
                  <a:cubicBezTo>
                    <a:pt x="18575" y="575"/>
                    <a:pt x="17425" y="152"/>
                    <a:pt x="16275" y="0"/>
                  </a:cubicBezTo>
                  <a:cubicBezTo>
                    <a:pt x="15005" y="0"/>
                    <a:pt x="13735" y="152"/>
                    <a:pt x="12705" y="730"/>
                  </a:cubicBezTo>
                  <a:cubicBezTo>
                    <a:pt x="12176" y="1018"/>
                    <a:pt x="11254" y="1746"/>
                    <a:pt x="10860" y="2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5865" name="Oval 42"/>
            <p:cNvSpPr>
              <a:spLocks noChangeArrowheads="1"/>
            </p:cNvSpPr>
            <p:nvPr/>
          </p:nvSpPr>
          <p:spPr bwMode="auto">
            <a:xfrm>
              <a:off x="476" y="1071"/>
              <a:ext cx="317" cy="3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</p:grpSp>
    </p:spTree>
    <p:extLst>
      <p:ext uri="{BB962C8B-B14F-4D97-AF65-F5344CB8AC3E}">
        <p14:creationId xmlns:p14="http://schemas.microsoft.com/office/powerpoint/2010/main" val="26163338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tângulo 9"/>
          <p:cNvSpPr>
            <a:spLocks noChangeArrowheads="1"/>
          </p:cNvSpPr>
          <p:nvPr/>
        </p:nvSpPr>
        <p:spPr bwMode="auto">
          <a:xfrm>
            <a:off x="502276" y="1115555"/>
            <a:ext cx="111917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algn="just" eaLnBrk="1" hangingPunct="1">
              <a:buFont typeface="Arial" pitchFamily="34" charset="0"/>
              <a:buChar char="•"/>
            </a:pPr>
            <a:r>
              <a:rPr lang="pt-BR" altLang="pt-BR" sz="2200" dirty="0">
                <a:latin typeface="Trebuchet MS" pitchFamily="34" charset="0"/>
              </a:rPr>
              <a:t>	Tempo necessário para que a água precipitada no ponto mais distante da bacia escoe até o ponto de controle, </a:t>
            </a:r>
            <a:r>
              <a:rPr lang="pt-BR" altLang="pt-BR" sz="2200" dirty="0" err="1">
                <a:latin typeface="Trebuchet MS" pitchFamily="34" charset="0"/>
              </a:rPr>
              <a:t>exutório</a:t>
            </a:r>
            <a:r>
              <a:rPr lang="pt-BR" altLang="pt-BR" sz="2200" dirty="0">
                <a:latin typeface="Trebuchet MS" pitchFamily="34" charset="0"/>
              </a:rPr>
              <a:t> ou local de medição.</a:t>
            </a:r>
          </a:p>
        </p:txBody>
      </p:sp>
      <p:grpSp>
        <p:nvGrpSpPr>
          <p:cNvPr id="36867" name="Group 4"/>
          <p:cNvGrpSpPr>
            <a:grpSpLocks/>
          </p:cNvGrpSpPr>
          <p:nvPr/>
        </p:nvGrpSpPr>
        <p:grpSpPr bwMode="auto">
          <a:xfrm>
            <a:off x="6957854" y="2450520"/>
            <a:ext cx="4559275" cy="3392053"/>
            <a:chOff x="2562" y="1339"/>
            <a:chExt cx="3088" cy="2408"/>
          </a:xfrm>
        </p:grpSpPr>
        <p:sp>
          <p:nvSpPr>
            <p:cNvPr id="36874" name="Freeform 5"/>
            <p:cNvSpPr>
              <a:spLocks/>
            </p:cNvSpPr>
            <p:nvPr/>
          </p:nvSpPr>
          <p:spPr bwMode="auto">
            <a:xfrm rot="-1760500">
              <a:off x="2562" y="1796"/>
              <a:ext cx="3088" cy="1549"/>
            </a:xfrm>
            <a:custGeom>
              <a:avLst/>
              <a:gdLst>
                <a:gd name="T0" fmla="*/ 157 w 3088"/>
                <a:gd name="T1" fmla="*/ 1369 h 1549"/>
                <a:gd name="T2" fmla="*/ 52 w 3088"/>
                <a:gd name="T3" fmla="*/ 1242 h 1549"/>
                <a:gd name="T4" fmla="*/ 0 w 3088"/>
                <a:gd name="T5" fmla="*/ 1017 h 1549"/>
                <a:gd name="T6" fmla="*/ 7 w 3088"/>
                <a:gd name="T7" fmla="*/ 845 h 1549"/>
                <a:gd name="T8" fmla="*/ 74 w 3088"/>
                <a:gd name="T9" fmla="*/ 680 h 1549"/>
                <a:gd name="T10" fmla="*/ 157 w 3088"/>
                <a:gd name="T11" fmla="*/ 628 h 1549"/>
                <a:gd name="T12" fmla="*/ 194 w 3088"/>
                <a:gd name="T13" fmla="*/ 606 h 1549"/>
                <a:gd name="T14" fmla="*/ 217 w 3088"/>
                <a:gd name="T15" fmla="*/ 583 h 1549"/>
                <a:gd name="T16" fmla="*/ 389 w 3088"/>
                <a:gd name="T17" fmla="*/ 546 h 1549"/>
                <a:gd name="T18" fmla="*/ 710 w 3088"/>
                <a:gd name="T19" fmla="*/ 486 h 1549"/>
                <a:gd name="T20" fmla="*/ 995 w 3088"/>
                <a:gd name="T21" fmla="*/ 531 h 1549"/>
                <a:gd name="T22" fmla="*/ 1167 w 3088"/>
                <a:gd name="T23" fmla="*/ 508 h 1549"/>
                <a:gd name="T24" fmla="*/ 1316 w 3088"/>
                <a:gd name="T25" fmla="*/ 254 h 1549"/>
                <a:gd name="T26" fmla="*/ 1376 w 3088"/>
                <a:gd name="T27" fmla="*/ 134 h 1549"/>
                <a:gd name="T28" fmla="*/ 1384 w 3088"/>
                <a:gd name="T29" fmla="*/ 112 h 1549"/>
                <a:gd name="T30" fmla="*/ 1511 w 3088"/>
                <a:gd name="T31" fmla="*/ 45 h 1549"/>
                <a:gd name="T32" fmla="*/ 1578 w 3088"/>
                <a:gd name="T33" fmla="*/ 0 h 1549"/>
                <a:gd name="T34" fmla="*/ 1675 w 3088"/>
                <a:gd name="T35" fmla="*/ 82 h 1549"/>
                <a:gd name="T36" fmla="*/ 1698 w 3088"/>
                <a:gd name="T37" fmla="*/ 202 h 1549"/>
                <a:gd name="T38" fmla="*/ 1960 w 3088"/>
                <a:gd name="T39" fmla="*/ 217 h 1549"/>
                <a:gd name="T40" fmla="*/ 2431 w 3088"/>
                <a:gd name="T41" fmla="*/ 224 h 1549"/>
                <a:gd name="T42" fmla="*/ 2573 w 3088"/>
                <a:gd name="T43" fmla="*/ 187 h 1549"/>
                <a:gd name="T44" fmla="*/ 2625 w 3088"/>
                <a:gd name="T45" fmla="*/ 172 h 1549"/>
                <a:gd name="T46" fmla="*/ 2708 w 3088"/>
                <a:gd name="T47" fmla="*/ 119 h 1549"/>
                <a:gd name="T48" fmla="*/ 2827 w 3088"/>
                <a:gd name="T49" fmla="*/ 60 h 1549"/>
                <a:gd name="T50" fmla="*/ 2932 w 3088"/>
                <a:gd name="T51" fmla="*/ 15 h 1549"/>
                <a:gd name="T52" fmla="*/ 3014 w 3088"/>
                <a:gd name="T53" fmla="*/ 187 h 1549"/>
                <a:gd name="T54" fmla="*/ 3044 w 3088"/>
                <a:gd name="T55" fmla="*/ 262 h 1549"/>
                <a:gd name="T56" fmla="*/ 3067 w 3088"/>
                <a:gd name="T57" fmla="*/ 314 h 1549"/>
                <a:gd name="T58" fmla="*/ 3014 w 3088"/>
                <a:gd name="T59" fmla="*/ 636 h 1549"/>
                <a:gd name="T60" fmla="*/ 2984 w 3088"/>
                <a:gd name="T61" fmla="*/ 703 h 1549"/>
                <a:gd name="T62" fmla="*/ 2969 w 3088"/>
                <a:gd name="T63" fmla="*/ 793 h 1549"/>
                <a:gd name="T64" fmla="*/ 2947 w 3088"/>
                <a:gd name="T65" fmla="*/ 860 h 1549"/>
                <a:gd name="T66" fmla="*/ 2939 w 3088"/>
                <a:gd name="T67" fmla="*/ 905 h 1549"/>
                <a:gd name="T68" fmla="*/ 2947 w 3088"/>
                <a:gd name="T69" fmla="*/ 1129 h 1549"/>
                <a:gd name="T70" fmla="*/ 2939 w 3088"/>
                <a:gd name="T71" fmla="*/ 1242 h 1549"/>
                <a:gd name="T72" fmla="*/ 2895 w 3088"/>
                <a:gd name="T73" fmla="*/ 1264 h 1549"/>
                <a:gd name="T74" fmla="*/ 2558 w 3088"/>
                <a:gd name="T75" fmla="*/ 1339 h 1549"/>
                <a:gd name="T76" fmla="*/ 2341 w 3088"/>
                <a:gd name="T77" fmla="*/ 1361 h 1549"/>
                <a:gd name="T78" fmla="*/ 2191 w 3088"/>
                <a:gd name="T79" fmla="*/ 1384 h 1549"/>
                <a:gd name="T80" fmla="*/ 2094 w 3088"/>
                <a:gd name="T81" fmla="*/ 1443 h 1549"/>
                <a:gd name="T82" fmla="*/ 1608 w 3088"/>
                <a:gd name="T83" fmla="*/ 1541 h 1549"/>
                <a:gd name="T84" fmla="*/ 1047 w 3088"/>
                <a:gd name="T85" fmla="*/ 1481 h 1549"/>
                <a:gd name="T86" fmla="*/ 980 w 3088"/>
                <a:gd name="T87" fmla="*/ 1421 h 1549"/>
                <a:gd name="T88" fmla="*/ 800 w 3088"/>
                <a:gd name="T89" fmla="*/ 1316 h 1549"/>
                <a:gd name="T90" fmla="*/ 613 w 3088"/>
                <a:gd name="T91" fmla="*/ 1346 h 1549"/>
                <a:gd name="T92" fmla="*/ 553 w 3088"/>
                <a:gd name="T93" fmla="*/ 1369 h 1549"/>
                <a:gd name="T94" fmla="*/ 516 w 3088"/>
                <a:gd name="T95" fmla="*/ 1399 h 1549"/>
                <a:gd name="T96" fmla="*/ 321 w 3088"/>
                <a:gd name="T97" fmla="*/ 1421 h 1549"/>
                <a:gd name="T98" fmla="*/ 179 w 3088"/>
                <a:gd name="T99" fmla="*/ 1376 h 1549"/>
                <a:gd name="T100" fmla="*/ 157 w 3088"/>
                <a:gd name="T101" fmla="*/ 1369 h 15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88"/>
                <a:gd name="T154" fmla="*/ 0 h 1549"/>
                <a:gd name="T155" fmla="*/ 3088 w 3088"/>
                <a:gd name="T156" fmla="*/ 1549 h 154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88" h="1549">
                  <a:moveTo>
                    <a:pt x="157" y="1369"/>
                  </a:moveTo>
                  <a:cubicBezTo>
                    <a:pt x="87" y="1354"/>
                    <a:pt x="67" y="1311"/>
                    <a:pt x="52" y="1242"/>
                  </a:cubicBezTo>
                  <a:cubicBezTo>
                    <a:pt x="32" y="1147"/>
                    <a:pt x="25" y="1098"/>
                    <a:pt x="0" y="1017"/>
                  </a:cubicBezTo>
                  <a:cubicBezTo>
                    <a:pt x="7" y="865"/>
                    <a:pt x="7" y="922"/>
                    <a:pt x="7" y="845"/>
                  </a:cubicBezTo>
                  <a:cubicBezTo>
                    <a:pt x="29" y="781"/>
                    <a:pt x="38" y="735"/>
                    <a:pt x="74" y="680"/>
                  </a:cubicBezTo>
                  <a:cubicBezTo>
                    <a:pt x="86" y="662"/>
                    <a:pt x="136" y="638"/>
                    <a:pt x="157" y="628"/>
                  </a:cubicBezTo>
                  <a:cubicBezTo>
                    <a:pt x="170" y="622"/>
                    <a:pt x="183" y="615"/>
                    <a:pt x="194" y="606"/>
                  </a:cubicBezTo>
                  <a:cubicBezTo>
                    <a:pt x="203" y="599"/>
                    <a:pt x="208" y="588"/>
                    <a:pt x="217" y="583"/>
                  </a:cubicBezTo>
                  <a:cubicBezTo>
                    <a:pt x="263" y="556"/>
                    <a:pt x="339" y="551"/>
                    <a:pt x="389" y="546"/>
                  </a:cubicBezTo>
                  <a:cubicBezTo>
                    <a:pt x="499" y="518"/>
                    <a:pt x="596" y="495"/>
                    <a:pt x="710" y="486"/>
                  </a:cubicBezTo>
                  <a:cubicBezTo>
                    <a:pt x="826" y="492"/>
                    <a:pt x="887" y="512"/>
                    <a:pt x="995" y="531"/>
                  </a:cubicBezTo>
                  <a:cubicBezTo>
                    <a:pt x="1052" y="523"/>
                    <a:pt x="1119" y="540"/>
                    <a:pt x="1167" y="508"/>
                  </a:cubicBezTo>
                  <a:cubicBezTo>
                    <a:pt x="1266" y="442"/>
                    <a:pt x="1277" y="347"/>
                    <a:pt x="1316" y="254"/>
                  </a:cubicBezTo>
                  <a:cubicBezTo>
                    <a:pt x="1384" y="91"/>
                    <a:pt x="1328" y="231"/>
                    <a:pt x="1376" y="134"/>
                  </a:cubicBezTo>
                  <a:cubicBezTo>
                    <a:pt x="1379" y="127"/>
                    <a:pt x="1378" y="117"/>
                    <a:pt x="1384" y="112"/>
                  </a:cubicBezTo>
                  <a:cubicBezTo>
                    <a:pt x="1423" y="84"/>
                    <a:pt x="1470" y="70"/>
                    <a:pt x="1511" y="45"/>
                  </a:cubicBezTo>
                  <a:cubicBezTo>
                    <a:pt x="1537" y="30"/>
                    <a:pt x="1549" y="9"/>
                    <a:pt x="1578" y="0"/>
                  </a:cubicBezTo>
                  <a:cubicBezTo>
                    <a:pt x="1626" y="18"/>
                    <a:pt x="1663" y="27"/>
                    <a:pt x="1675" y="82"/>
                  </a:cubicBezTo>
                  <a:cubicBezTo>
                    <a:pt x="1683" y="122"/>
                    <a:pt x="1661" y="185"/>
                    <a:pt x="1698" y="202"/>
                  </a:cubicBezTo>
                  <a:cubicBezTo>
                    <a:pt x="1777" y="239"/>
                    <a:pt x="1873" y="212"/>
                    <a:pt x="1960" y="217"/>
                  </a:cubicBezTo>
                  <a:cubicBezTo>
                    <a:pt x="2129" y="241"/>
                    <a:pt x="2252" y="234"/>
                    <a:pt x="2431" y="224"/>
                  </a:cubicBezTo>
                  <a:cubicBezTo>
                    <a:pt x="2478" y="212"/>
                    <a:pt x="2526" y="200"/>
                    <a:pt x="2573" y="187"/>
                  </a:cubicBezTo>
                  <a:cubicBezTo>
                    <a:pt x="2590" y="182"/>
                    <a:pt x="2625" y="172"/>
                    <a:pt x="2625" y="172"/>
                  </a:cubicBezTo>
                  <a:cubicBezTo>
                    <a:pt x="2678" y="140"/>
                    <a:pt x="2651" y="157"/>
                    <a:pt x="2708" y="119"/>
                  </a:cubicBezTo>
                  <a:cubicBezTo>
                    <a:pt x="2745" y="94"/>
                    <a:pt x="2792" y="87"/>
                    <a:pt x="2827" y="60"/>
                  </a:cubicBezTo>
                  <a:cubicBezTo>
                    <a:pt x="2862" y="33"/>
                    <a:pt x="2889" y="23"/>
                    <a:pt x="2932" y="15"/>
                  </a:cubicBezTo>
                  <a:cubicBezTo>
                    <a:pt x="3010" y="40"/>
                    <a:pt x="2949" y="14"/>
                    <a:pt x="3014" y="187"/>
                  </a:cubicBezTo>
                  <a:cubicBezTo>
                    <a:pt x="3023" y="212"/>
                    <a:pt x="3034" y="237"/>
                    <a:pt x="3044" y="262"/>
                  </a:cubicBezTo>
                  <a:cubicBezTo>
                    <a:pt x="3051" y="279"/>
                    <a:pt x="3067" y="314"/>
                    <a:pt x="3067" y="314"/>
                  </a:cubicBezTo>
                  <a:cubicBezTo>
                    <a:pt x="3057" y="632"/>
                    <a:pt x="3088" y="488"/>
                    <a:pt x="3014" y="636"/>
                  </a:cubicBezTo>
                  <a:cubicBezTo>
                    <a:pt x="2995" y="773"/>
                    <a:pt x="3027" y="638"/>
                    <a:pt x="2984" y="703"/>
                  </a:cubicBezTo>
                  <a:cubicBezTo>
                    <a:pt x="2967" y="728"/>
                    <a:pt x="2976" y="763"/>
                    <a:pt x="2969" y="793"/>
                  </a:cubicBezTo>
                  <a:cubicBezTo>
                    <a:pt x="2964" y="816"/>
                    <a:pt x="2953" y="837"/>
                    <a:pt x="2947" y="860"/>
                  </a:cubicBezTo>
                  <a:cubicBezTo>
                    <a:pt x="2943" y="875"/>
                    <a:pt x="2942" y="890"/>
                    <a:pt x="2939" y="905"/>
                  </a:cubicBezTo>
                  <a:cubicBezTo>
                    <a:pt x="2942" y="980"/>
                    <a:pt x="2943" y="1054"/>
                    <a:pt x="2947" y="1129"/>
                  </a:cubicBezTo>
                  <a:cubicBezTo>
                    <a:pt x="2949" y="1169"/>
                    <a:pt x="2967" y="1203"/>
                    <a:pt x="2939" y="1242"/>
                  </a:cubicBezTo>
                  <a:cubicBezTo>
                    <a:pt x="2929" y="1255"/>
                    <a:pt x="2910" y="1257"/>
                    <a:pt x="2895" y="1264"/>
                  </a:cubicBezTo>
                  <a:cubicBezTo>
                    <a:pt x="2736" y="1334"/>
                    <a:pt x="2734" y="1330"/>
                    <a:pt x="2558" y="1339"/>
                  </a:cubicBezTo>
                  <a:cubicBezTo>
                    <a:pt x="2481" y="1351"/>
                    <a:pt x="2424" y="1357"/>
                    <a:pt x="2341" y="1361"/>
                  </a:cubicBezTo>
                  <a:cubicBezTo>
                    <a:pt x="2291" y="1368"/>
                    <a:pt x="2241" y="1375"/>
                    <a:pt x="2191" y="1384"/>
                  </a:cubicBezTo>
                  <a:cubicBezTo>
                    <a:pt x="2154" y="1406"/>
                    <a:pt x="2134" y="1428"/>
                    <a:pt x="2094" y="1443"/>
                  </a:cubicBezTo>
                  <a:cubicBezTo>
                    <a:pt x="1993" y="1549"/>
                    <a:pt x="1731" y="1536"/>
                    <a:pt x="1608" y="1541"/>
                  </a:cubicBezTo>
                  <a:cubicBezTo>
                    <a:pt x="1418" y="1529"/>
                    <a:pt x="1234" y="1510"/>
                    <a:pt x="1047" y="1481"/>
                  </a:cubicBezTo>
                  <a:cubicBezTo>
                    <a:pt x="1012" y="1469"/>
                    <a:pt x="1011" y="1444"/>
                    <a:pt x="980" y="1421"/>
                  </a:cubicBezTo>
                  <a:cubicBezTo>
                    <a:pt x="933" y="1386"/>
                    <a:pt x="862" y="1333"/>
                    <a:pt x="800" y="1316"/>
                  </a:cubicBezTo>
                  <a:cubicBezTo>
                    <a:pt x="738" y="1274"/>
                    <a:pt x="676" y="1334"/>
                    <a:pt x="613" y="1346"/>
                  </a:cubicBezTo>
                  <a:cubicBezTo>
                    <a:pt x="594" y="1356"/>
                    <a:pt x="571" y="1357"/>
                    <a:pt x="553" y="1369"/>
                  </a:cubicBezTo>
                  <a:cubicBezTo>
                    <a:pt x="482" y="1416"/>
                    <a:pt x="591" y="1372"/>
                    <a:pt x="516" y="1399"/>
                  </a:cubicBezTo>
                  <a:cubicBezTo>
                    <a:pt x="459" y="1454"/>
                    <a:pt x="408" y="1426"/>
                    <a:pt x="321" y="1421"/>
                  </a:cubicBezTo>
                  <a:cubicBezTo>
                    <a:pt x="272" y="1388"/>
                    <a:pt x="239" y="1383"/>
                    <a:pt x="179" y="1376"/>
                  </a:cubicBezTo>
                  <a:cubicBezTo>
                    <a:pt x="172" y="1374"/>
                    <a:pt x="157" y="1369"/>
                    <a:pt x="157" y="1369"/>
                  </a:cubicBez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6875" name="Freeform 6"/>
            <p:cNvSpPr>
              <a:spLocks/>
            </p:cNvSpPr>
            <p:nvPr/>
          </p:nvSpPr>
          <p:spPr bwMode="auto">
            <a:xfrm>
              <a:off x="3046" y="2295"/>
              <a:ext cx="1875" cy="1452"/>
            </a:xfrm>
            <a:custGeom>
              <a:avLst/>
              <a:gdLst>
                <a:gd name="T0" fmla="*/ 1875 w 1875"/>
                <a:gd name="T1" fmla="*/ 0 h 1452"/>
                <a:gd name="T2" fmla="*/ 1376 w 1875"/>
                <a:gd name="T3" fmla="*/ 91 h 1452"/>
                <a:gd name="T4" fmla="*/ 1013 w 1875"/>
                <a:gd name="T5" fmla="*/ 454 h 1452"/>
                <a:gd name="T6" fmla="*/ 877 w 1875"/>
                <a:gd name="T7" fmla="*/ 590 h 1452"/>
                <a:gd name="T8" fmla="*/ 559 w 1875"/>
                <a:gd name="T9" fmla="*/ 635 h 1452"/>
                <a:gd name="T10" fmla="*/ 423 w 1875"/>
                <a:gd name="T11" fmla="*/ 681 h 1452"/>
                <a:gd name="T12" fmla="*/ 332 w 1875"/>
                <a:gd name="T13" fmla="*/ 862 h 1452"/>
                <a:gd name="T14" fmla="*/ 242 w 1875"/>
                <a:gd name="T15" fmla="*/ 1180 h 1452"/>
                <a:gd name="T16" fmla="*/ 106 w 1875"/>
                <a:gd name="T17" fmla="*/ 1271 h 1452"/>
                <a:gd name="T18" fmla="*/ 15 w 1875"/>
                <a:gd name="T19" fmla="*/ 1316 h 1452"/>
                <a:gd name="T20" fmla="*/ 15 w 1875"/>
                <a:gd name="T21" fmla="*/ 1361 h 1452"/>
                <a:gd name="T22" fmla="*/ 15 w 1875"/>
                <a:gd name="T23" fmla="*/ 1452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6876" name="Freeform 7"/>
            <p:cNvSpPr>
              <a:spLocks/>
            </p:cNvSpPr>
            <p:nvPr/>
          </p:nvSpPr>
          <p:spPr bwMode="auto">
            <a:xfrm rot="5400000">
              <a:off x="4217" y="259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6877" name="Freeform 8"/>
            <p:cNvSpPr>
              <a:spLocks/>
            </p:cNvSpPr>
            <p:nvPr/>
          </p:nvSpPr>
          <p:spPr bwMode="auto">
            <a:xfrm rot="10800000">
              <a:off x="4694" y="1660"/>
              <a:ext cx="227" cy="635"/>
            </a:xfrm>
            <a:custGeom>
              <a:avLst/>
              <a:gdLst>
                <a:gd name="T0" fmla="*/ 0 w 1875"/>
                <a:gd name="T1" fmla="*/ 0 h 1452"/>
                <a:gd name="T2" fmla="*/ 0 w 1875"/>
                <a:gd name="T3" fmla="*/ 0 h 1452"/>
                <a:gd name="T4" fmla="*/ 0 w 1875"/>
                <a:gd name="T5" fmla="*/ 0 h 1452"/>
                <a:gd name="T6" fmla="*/ 0 w 1875"/>
                <a:gd name="T7" fmla="*/ 0 h 1452"/>
                <a:gd name="T8" fmla="*/ 0 w 1875"/>
                <a:gd name="T9" fmla="*/ 0 h 1452"/>
                <a:gd name="T10" fmla="*/ 0 w 1875"/>
                <a:gd name="T11" fmla="*/ 0 h 1452"/>
                <a:gd name="T12" fmla="*/ 0 w 1875"/>
                <a:gd name="T13" fmla="*/ 0 h 1452"/>
                <a:gd name="T14" fmla="*/ 0 w 1875"/>
                <a:gd name="T15" fmla="*/ 0 h 1452"/>
                <a:gd name="T16" fmla="*/ 0 w 1875"/>
                <a:gd name="T17" fmla="*/ 0 h 1452"/>
                <a:gd name="T18" fmla="*/ 0 w 1875"/>
                <a:gd name="T19" fmla="*/ 0 h 1452"/>
                <a:gd name="T20" fmla="*/ 0 w 1875"/>
                <a:gd name="T21" fmla="*/ 0 h 1452"/>
                <a:gd name="T22" fmla="*/ 0 w 1875"/>
                <a:gd name="T23" fmla="*/ 0 h 14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75"/>
                <a:gd name="T37" fmla="*/ 0 h 1452"/>
                <a:gd name="T38" fmla="*/ 1875 w 1875"/>
                <a:gd name="T39" fmla="*/ 1452 h 14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75" h="1452">
                  <a:moveTo>
                    <a:pt x="1875" y="0"/>
                  </a:moveTo>
                  <a:cubicBezTo>
                    <a:pt x="1697" y="7"/>
                    <a:pt x="1520" y="15"/>
                    <a:pt x="1376" y="91"/>
                  </a:cubicBezTo>
                  <a:cubicBezTo>
                    <a:pt x="1232" y="167"/>
                    <a:pt x="1096" y="371"/>
                    <a:pt x="1013" y="454"/>
                  </a:cubicBezTo>
                  <a:cubicBezTo>
                    <a:pt x="930" y="537"/>
                    <a:pt x="953" y="560"/>
                    <a:pt x="877" y="590"/>
                  </a:cubicBezTo>
                  <a:cubicBezTo>
                    <a:pt x="801" y="620"/>
                    <a:pt x="635" y="620"/>
                    <a:pt x="559" y="635"/>
                  </a:cubicBezTo>
                  <a:cubicBezTo>
                    <a:pt x="483" y="650"/>
                    <a:pt x="461" y="643"/>
                    <a:pt x="423" y="681"/>
                  </a:cubicBezTo>
                  <a:cubicBezTo>
                    <a:pt x="385" y="719"/>
                    <a:pt x="362" y="779"/>
                    <a:pt x="332" y="862"/>
                  </a:cubicBezTo>
                  <a:cubicBezTo>
                    <a:pt x="302" y="945"/>
                    <a:pt x="280" y="1112"/>
                    <a:pt x="242" y="1180"/>
                  </a:cubicBezTo>
                  <a:cubicBezTo>
                    <a:pt x="204" y="1248"/>
                    <a:pt x="144" y="1248"/>
                    <a:pt x="106" y="1271"/>
                  </a:cubicBezTo>
                  <a:cubicBezTo>
                    <a:pt x="68" y="1294"/>
                    <a:pt x="30" y="1301"/>
                    <a:pt x="15" y="1316"/>
                  </a:cubicBezTo>
                  <a:cubicBezTo>
                    <a:pt x="0" y="1331"/>
                    <a:pt x="15" y="1338"/>
                    <a:pt x="15" y="1361"/>
                  </a:cubicBezTo>
                  <a:cubicBezTo>
                    <a:pt x="15" y="1384"/>
                    <a:pt x="15" y="1437"/>
                    <a:pt x="15" y="145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6878" name="Freeform 9"/>
            <p:cNvSpPr>
              <a:spLocks/>
            </p:cNvSpPr>
            <p:nvPr/>
          </p:nvSpPr>
          <p:spPr bwMode="auto">
            <a:xfrm>
              <a:off x="3803" y="2101"/>
              <a:ext cx="135" cy="793"/>
            </a:xfrm>
            <a:custGeom>
              <a:avLst/>
              <a:gdLst>
                <a:gd name="T0" fmla="*/ 22 w 135"/>
                <a:gd name="T1" fmla="*/ 793 h 793"/>
                <a:gd name="T2" fmla="*/ 67 w 135"/>
                <a:gd name="T3" fmla="*/ 733 h 793"/>
                <a:gd name="T4" fmla="*/ 104 w 135"/>
                <a:gd name="T5" fmla="*/ 613 h 793"/>
                <a:gd name="T6" fmla="*/ 127 w 135"/>
                <a:gd name="T7" fmla="*/ 486 h 793"/>
                <a:gd name="T8" fmla="*/ 119 w 135"/>
                <a:gd name="T9" fmla="*/ 464 h 793"/>
                <a:gd name="T10" fmla="*/ 97 w 135"/>
                <a:gd name="T11" fmla="*/ 456 h 793"/>
                <a:gd name="T12" fmla="*/ 67 w 135"/>
                <a:gd name="T13" fmla="*/ 411 h 793"/>
                <a:gd name="T14" fmla="*/ 30 w 135"/>
                <a:gd name="T15" fmla="*/ 366 h 793"/>
                <a:gd name="T16" fmla="*/ 0 w 135"/>
                <a:gd name="T17" fmla="*/ 322 h 793"/>
                <a:gd name="T18" fmla="*/ 22 w 135"/>
                <a:gd name="T19" fmla="*/ 202 h 793"/>
                <a:gd name="T20" fmla="*/ 67 w 135"/>
                <a:gd name="T21" fmla="*/ 135 h 793"/>
                <a:gd name="T22" fmla="*/ 59 w 135"/>
                <a:gd name="T23" fmla="*/ 67 h 793"/>
                <a:gd name="T24" fmla="*/ 15 w 135"/>
                <a:gd name="T25" fmla="*/ 37 h 793"/>
                <a:gd name="T26" fmla="*/ 0 w 135"/>
                <a:gd name="T27" fmla="*/ 0 h 79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5"/>
                <a:gd name="T43" fmla="*/ 0 h 793"/>
                <a:gd name="T44" fmla="*/ 135 w 135"/>
                <a:gd name="T45" fmla="*/ 793 h 79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5" h="793">
                  <a:moveTo>
                    <a:pt x="22" y="793"/>
                  </a:moveTo>
                  <a:cubicBezTo>
                    <a:pt x="48" y="775"/>
                    <a:pt x="49" y="759"/>
                    <a:pt x="67" y="733"/>
                  </a:cubicBezTo>
                  <a:cubicBezTo>
                    <a:pt x="80" y="693"/>
                    <a:pt x="95" y="654"/>
                    <a:pt x="104" y="613"/>
                  </a:cubicBezTo>
                  <a:cubicBezTo>
                    <a:pt x="109" y="566"/>
                    <a:pt x="112" y="529"/>
                    <a:pt x="127" y="486"/>
                  </a:cubicBezTo>
                  <a:cubicBezTo>
                    <a:pt x="124" y="479"/>
                    <a:pt x="125" y="470"/>
                    <a:pt x="119" y="464"/>
                  </a:cubicBezTo>
                  <a:cubicBezTo>
                    <a:pt x="113" y="458"/>
                    <a:pt x="102" y="462"/>
                    <a:pt x="97" y="456"/>
                  </a:cubicBezTo>
                  <a:cubicBezTo>
                    <a:pt x="43" y="388"/>
                    <a:pt x="135" y="457"/>
                    <a:pt x="67" y="411"/>
                  </a:cubicBezTo>
                  <a:cubicBezTo>
                    <a:pt x="14" y="333"/>
                    <a:pt x="97" y="452"/>
                    <a:pt x="30" y="366"/>
                  </a:cubicBezTo>
                  <a:cubicBezTo>
                    <a:pt x="19" y="352"/>
                    <a:pt x="0" y="322"/>
                    <a:pt x="0" y="322"/>
                  </a:cubicBezTo>
                  <a:cubicBezTo>
                    <a:pt x="4" y="292"/>
                    <a:pt x="3" y="231"/>
                    <a:pt x="22" y="202"/>
                  </a:cubicBezTo>
                  <a:cubicBezTo>
                    <a:pt x="39" y="176"/>
                    <a:pt x="56" y="165"/>
                    <a:pt x="67" y="135"/>
                  </a:cubicBezTo>
                  <a:cubicBezTo>
                    <a:pt x="64" y="112"/>
                    <a:pt x="70" y="87"/>
                    <a:pt x="59" y="67"/>
                  </a:cubicBezTo>
                  <a:cubicBezTo>
                    <a:pt x="51" y="51"/>
                    <a:pt x="15" y="37"/>
                    <a:pt x="15" y="37"/>
                  </a:cubicBezTo>
                  <a:cubicBezTo>
                    <a:pt x="5" y="10"/>
                    <a:pt x="10" y="22"/>
                    <a:pt x="0" y="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6879" name="Freeform 10"/>
            <p:cNvSpPr>
              <a:spLocks/>
            </p:cNvSpPr>
            <p:nvPr/>
          </p:nvSpPr>
          <p:spPr bwMode="auto">
            <a:xfrm>
              <a:off x="4902" y="2198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6880" name="Freeform 11"/>
            <p:cNvSpPr>
              <a:spLocks/>
            </p:cNvSpPr>
            <p:nvPr/>
          </p:nvSpPr>
          <p:spPr bwMode="auto">
            <a:xfrm rot="5400000">
              <a:off x="2845" y="3303"/>
              <a:ext cx="524" cy="92"/>
            </a:xfrm>
            <a:custGeom>
              <a:avLst/>
              <a:gdLst>
                <a:gd name="T0" fmla="*/ 0 w 524"/>
                <a:gd name="T1" fmla="*/ 90 h 92"/>
                <a:gd name="T2" fmla="*/ 68 w 524"/>
                <a:gd name="T3" fmla="*/ 60 h 92"/>
                <a:gd name="T4" fmla="*/ 157 w 524"/>
                <a:gd name="T5" fmla="*/ 0 h 92"/>
                <a:gd name="T6" fmla="*/ 277 w 524"/>
                <a:gd name="T7" fmla="*/ 8 h 92"/>
                <a:gd name="T8" fmla="*/ 299 w 524"/>
                <a:gd name="T9" fmla="*/ 15 h 92"/>
                <a:gd name="T10" fmla="*/ 314 w 524"/>
                <a:gd name="T11" fmla="*/ 60 h 92"/>
                <a:gd name="T12" fmla="*/ 397 w 524"/>
                <a:gd name="T13" fmla="*/ 90 h 92"/>
                <a:gd name="T14" fmla="*/ 524 w 524"/>
                <a:gd name="T15" fmla="*/ 90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4"/>
                <a:gd name="T25" fmla="*/ 0 h 92"/>
                <a:gd name="T26" fmla="*/ 524 w 524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4" h="92">
                  <a:moveTo>
                    <a:pt x="0" y="90"/>
                  </a:moveTo>
                  <a:cubicBezTo>
                    <a:pt x="54" y="72"/>
                    <a:pt x="32" y="84"/>
                    <a:pt x="68" y="60"/>
                  </a:cubicBezTo>
                  <a:cubicBezTo>
                    <a:pt x="92" y="25"/>
                    <a:pt x="118" y="10"/>
                    <a:pt x="157" y="0"/>
                  </a:cubicBezTo>
                  <a:cubicBezTo>
                    <a:pt x="197" y="3"/>
                    <a:pt x="237" y="4"/>
                    <a:pt x="277" y="8"/>
                  </a:cubicBezTo>
                  <a:cubicBezTo>
                    <a:pt x="285" y="9"/>
                    <a:pt x="295" y="9"/>
                    <a:pt x="299" y="15"/>
                  </a:cubicBezTo>
                  <a:cubicBezTo>
                    <a:pt x="308" y="28"/>
                    <a:pt x="299" y="55"/>
                    <a:pt x="314" y="60"/>
                  </a:cubicBezTo>
                  <a:cubicBezTo>
                    <a:pt x="341" y="68"/>
                    <a:pt x="368" y="89"/>
                    <a:pt x="397" y="90"/>
                  </a:cubicBezTo>
                  <a:cubicBezTo>
                    <a:pt x="439" y="92"/>
                    <a:pt x="482" y="90"/>
                    <a:pt x="524" y="90"/>
                  </a:cubicBez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36881" name="Line 12"/>
            <p:cNvSpPr>
              <a:spLocks noChangeShapeType="1"/>
            </p:cNvSpPr>
            <p:nvPr/>
          </p:nvSpPr>
          <p:spPr bwMode="auto">
            <a:xfrm flipH="1">
              <a:off x="4966" y="1796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82" name="Line 13"/>
            <p:cNvSpPr>
              <a:spLocks noChangeShapeType="1"/>
            </p:cNvSpPr>
            <p:nvPr/>
          </p:nvSpPr>
          <p:spPr bwMode="auto">
            <a:xfrm flipH="1">
              <a:off x="4876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83" name="Line 14"/>
            <p:cNvSpPr>
              <a:spLocks noChangeShapeType="1"/>
            </p:cNvSpPr>
            <p:nvPr/>
          </p:nvSpPr>
          <p:spPr bwMode="auto">
            <a:xfrm flipH="1">
              <a:off x="5374" y="2250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84" name="Line 15"/>
            <p:cNvSpPr>
              <a:spLocks noChangeShapeType="1"/>
            </p:cNvSpPr>
            <p:nvPr/>
          </p:nvSpPr>
          <p:spPr bwMode="auto">
            <a:xfrm rot="18427254" flipH="1">
              <a:off x="4885" y="1452"/>
              <a:ext cx="272" cy="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85" name="Line 16"/>
            <p:cNvSpPr>
              <a:spLocks noChangeShapeType="1"/>
            </p:cNvSpPr>
            <p:nvPr/>
          </p:nvSpPr>
          <p:spPr bwMode="auto">
            <a:xfrm rot="17475569" flipH="1">
              <a:off x="4287" y="265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86" name="Line 17"/>
            <p:cNvSpPr>
              <a:spLocks noChangeShapeType="1"/>
            </p:cNvSpPr>
            <p:nvPr/>
          </p:nvSpPr>
          <p:spPr bwMode="auto">
            <a:xfrm rot="4124431" flipH="1" flipV="1">
              <a:off x="5012" y="238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87" name="Line 18"/>
            <p:cNvSpPr>
              <a:spLocks noChangeShapeType="1"/>
            </p:cNvSpPr>
            <p:nvPr/>
          </p:nvSpPr>
          <p:spPr bwMode="auto">
            <a:xfrm rot="12075569" flipV="1">
              <a:off x="3470" y="329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88" name="Line 19"/>
            <p:cNvSpPr>
              <a:spLocks noChangeShapeType="1"/>
            </p:cNvSpPr>
            <p:nvPr/>
          </p:nvSpPr>
          <p:spPr bwMode="auto">
            <a:xfrm rot="17475569" flipV="1">
              <a:off x="4286" y="311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89" name="Line 20"/>
            <p:cNvSpPr>
              <a:spLocks noChangeShapeType="1"/>
            </p:cNvSpPr>
            <p:nvPr/>
          </p:nvSpPr>
          <p:spPr bwMode="auto">
            <a:xfrm rot="17475569" flipV="1">
              <a:off x="4105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0" name="Line 21"/>
            <p:cNvSpPr>
              <a:spLocks noChangeShapeType="1"/>
            </p:cNvSpPr>
            <p:nvPr/>
          </p:nvSpPr>
          <p:spPr bwMode="auto">
            <a:xfrm rot="1275569" flipV="1">
              <a:off x="4512" y="206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1" name="Line 22"/>
            <p:cNvSpPr>
              <a:spLocks noChangeShapeType="1"/>
            </p:cNvSpPr>
            <p:nvPr/>
          </p:nvSpPr>
          <p:spPr bwMode="auto">
            <a:xfrm rot="1275569" flipV="1">
              <a:off x="4648" y="184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2" name="Line 23"/>
            <p:cNvSpPr>
              <a:spLocks noChangeShapeType="1"/>
            </p:cNvSpPr>
            <p:nvPr/>
          </p:nvSpPr>
          <p:spPr bwMode="auto">
            <a:xfrm rot="1275569" flipV="1">
              <a:off x="3696" y="2657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3" name="Line 24"/>
            <p:cNvSpPr>
              <a:spLocks noChangeShapeType="1"/>
            </p:cNvSpPr>
            <p:nvPr/>
          </p:nvSpPr>
          <p:spPr bwMode="auto">
            <a:xfrm rot="17475569" flipH="1">
              <a:off x="4467" y="274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4" name="Line 25"/>
            <p:cNvSpPr>
              <a:spLocks noChangeShapeType="1"/>
            </p:cNvSpPr>
            <p:nvPr/>
          </p:nvSpPr>
          <p:spPr bwMode="auto">
            <a:xfrm rot="17475569" flipH="1">
              <a:off x="4604" y="2838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5" name="Line 26"/>
            <p:cNvSpPr>
              <a:spLocks noChangeShapeType="1"/>
            </p:cNvSpPr>
            <p:nvPr/>
          </p:nvSpPr>
          <p:spPr bwMode="auto">
            <a:xfrm flipH="1">
              <a:off x="3878" y="2295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6" name="Line 27"/>
            <p:cNvSpPr>
              <a:spLocks noChangeShapeType="1"/>
            </p:cNvSpPr>
            <p:nvPr/>
          </p:nvSpPr>
          <p:spPr bwMode="auto">
            <a:xfrm flipH="1">
              <a:off x="3878" y="2431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7" name="Line 28"/>
            <p:cNvSpPr>
              <a:spLocks noChangeShapeType="1"/>
            </p:cNvSpPr>
            <p:nvPr/>
          </p:nvSpPr>
          <p:spPr bwMode="auto">
            <a:xfrm flipH="1">
              <a:off x="3969" y="2568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8" name="Line 29"/>
            <p:cNvSpPr>
              <a:spLocks noChangeShapeType="1"/>
            </p:cNvSpPr>
            <p:nvPr/>
          </p:nvSpPr>
          <p:spPr bwMode="auto">
            <a:xfrm flipH="1">
              <a:off x="3878" y="2114"/>
              <a:ext cx="18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99" name="Line 30"/>
            <p:cNvSpPr>
              <a:spLocks noChangeShapeType="1"/>
            </p:cNvSpPr>
            <p:nvPr/>
          </p:nvSpPr>
          <p:spPr bwMode="auto">
            <a:xfrm rot="4124431">
              <a:off x="4196" y="2249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0" name="Line 31"/>
            <p:cNvSpPr>
              <a:spLocks noChangeShapeType="1"/>
            </p:cNvSpPr>
            <p:nvPr/>
          </p:nvSpPr>
          <p:spPr bwMode="auto">
            <a:xfrm rot="4124431">
              <a:off x="4332" y="220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1" name="Line 32"/>
            <p:cNvSpPr>
              <a:spLocks noChangeShapeType="1"/>
            </p:cNvSpPr>
            <p:nvPr/>
          </p:nvSpPr>
          <p:spPr bwMode="auto">
            <a:xfrm rot="4124431" flipH="1" flipV="1">
              <a:off x="4604" y="247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2" name="Line 33"/>
            <p:cNvSpPr>
              <a:spLocks noChangeShapeType="1"/>
            </p:cNvSpPr>
            <p:nvPr/>
          </p:nvSpPr>
          <p:spPr bwMode="auto">
            <a:xfrm rot="4124431" flipH="1" flipV="1">
              <a:off x="4830" y="2431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3" name="Line 34"/>
            <p:cNvSpPr>
              <a:spLocks noChangeShapeType="1"/>
            </p:cNvSpPr>
            <p:nvPr/>
          </p:nvSpPr>
          <p:spPr bwMode="auto">
            <a:xfrm rot="4124431" flipH="1" flipV="1">
              <a:off x="3833" y="302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4" name="Line 35"/>
            <p:cNvSpPr>
              <a:spLocks noChangeShapeType="1"/>
            </p:cNvSpPr>
            <p:nvPr/>
          </p:nvSpPr>
          <p:spPr bwMode="auto">
            <a:xfrm rot="4124432" flipH="1" flipV="1">
              <a:off x="3606" y="3066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5" name="Line 36"/>
            <p:cNvSpPr>
              <a:spLocks noChangeShapeType="1"/>
            </p:cNvSpPr>
            <p:nvPr/>
          </p:nvSpPr>
          <p:spPr bwMode="auto">
            <a:xfrm rot="-6675568" flipH="1" flipV="1">
              <a:off x="3470" y="2794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6" name="Line 37"/>
            <p:cNvSpPr>
              <a:spLocks noChangeShapeType="1"/>
            </p:cNvSpPr>
            <p:nvPr/>
          </p:nvSpPr>
          <p:spPr bwMode="auto">
            <a:xfrm rot="-9561929" flipH="1" flipV="1">
              <a:off x="3197" y="2975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7" name="Line 38"/>
            <p:cNvSpPr>
              <a:spLocks noChangeShapeType="1"/>
            </p:cNvSpPr>
            <p:nvPr/>
          </p:nvSpPr>
          <p:spPr bwMode="auto">
            <a:xfrm rot="-9561929" flipH="1" flipV="1">
              <a:off x="2880" y="3202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8" name="Line 39"/>
            <p:cNvSpPr>
              <a:spLocks noChangeShapeType="1"/>
            </p:cNvSpPr>
            <p:nvPr/>
          </p:nvSpPr>
          <p:spPr bwMode="auto">
            <a:xfrm rot="-9561929" flipH="1" flipV="1">
              <a:off x="2835" y="3383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09" name="Line 40"/>
            <p:cNvSpPr>
              <a:spLocks noChangeShapeType="1"/>
            </p:cNvSpPr>
            <p:nvPr/>
          </p:nvSpPr>
          <p:spPr bwMode="auto">
            <a:xfrm rot="12075569" flipV="1">
              <a:off x="3243" y="3610"/>
              <a:ext cx="182" cy="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910" name="Line 44"/>
            <p:cNvSpPr>
              <a:spLocks noChangeShapeType="1"/>
            </p:cNvSpPr>
            <p:nvPr/>
          </p:nvSpPr>
          <p:spPr bwMode="auto">
            <a:xfrm flipH="1">
              <a:off x="4740" y="2296"/>
              <a:ext cx="181" cy="0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6868" name="Retângulo 59"/>
          <p:cNvSpPr>
            <a:spLocks noChangeArrowheads="1"/>
          </p:cNvSpPr>
          <p:nvPr/>
        </p:nvSpPr>
        <p:spPr bwMode="auto">
          <a:xfrm>
            <a:off x="1293519" y="2731126"/>
            <a:ext cx="5592763" cy="25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Aft>
                <a:spcPts val="300"/>
              </a:spcAft>
              <a:buFont typeface="Arial" pitchFamily="34" charset="0"/>
              <a:buChar char="•"/>
            </a:pPr>
            <a:r>
              <a:rPr lang="pt-BR" altLang="pt-BR" sz="2100" dirty="0">
                <a:latin typeface="Trebuchet MS" pitchFamily="34" charset="0"/>
              </a:rPr>
              <a:t> </a:t>
            </a:r>
            <a:r>
              <a:rPr lang="pt-BR" altLang="pt-BR" sz="2400" dirty="0">
                <a:latin typeface="Trebuchet MS" pitchFamily="34" charset="0"/>
              </a:rPr>
              <a:t>Relação com:</a:t>
            </a:r>
            <a:endParaRPr lang="pt-BR" altLang="pt-BR" sz="2100" dirty="0">
              <a:latin typeface="Trebuchet MS" pitchFamily="34" charset="0"/>
            </a:endParaRP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pt-BR" altLang="pt-BR" sz="2100" dirty="0">
                <a:latin typeface="Trebuchet MS" pitchFamily="34" charset="0"/>
              </a:rPr>
              <a:t> Comprimento da bacia (área da bacia)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pt-BR" altLang="pt-BR" sz="2100" dirty="0">
                <a:latin typeface="Trebuchet MS" pitchFamily="34" charset="0"/>
              </a:rPr>
              <a:t> Forma da bacia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pt-BR" altLang="pt-BR" sz="2100" dirty="0">
                <a:latin typeface="Trebuchet MS" pitchFamily="34" charset="0"/>
              </a:rPr>
              <a:t> Declividade da bacia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pt-BR" altLang="pt-BR" sz="2100" dirty="0">
                <a:latin typeface="Trebuchet MS" pitchFamily="34" charset="0"/>
              </a:rPr>
              <a:t> Alterações antrópicas</a:t>
            </a:r>
          </a:p>
          <a:p>
            <a:pPr lvl="1" eaLnBrk="1" hangingPunct="1">
              <a:spcBef>
                <a:spcPts val="600"/>
              </a:spcBef>
            </a:pPr>
            <a:endParaRPr lang="pt-BR" altLang="pt-BR" sz="2100" dirty="0">
              <a:latin typeface="Trebuchet MS" pitchFamily="34" charset="0"/>
            </a:endParaRPr>
          </a:p>
        </p:txBody>
      </p:sp>
      <p:sp>
        <p:nvSpPr>
          <p:cNvPr id="36869" name="CaixaDeTexto 12"/>
          <p:cNvSpPr txBox="1">
            <a:spLocks noChangeArrowheads="1"/>
          </p:cNvSpPr>
          <p:nvPr/>
        </p:nvSpPr>
        <p:spPr bwMode="auto">
          <a:xfrm>
            <a:off x="2657475" y="-135396"/>
            <a:ext cx="7691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altLang="pt-BR" sz="4000" b="1" dirty="0">
                <a:latin typeface="Calibri" pitchFamily="34" charset="0"/>
              </a:rPr>
              <a:t>Tempo de concentração</a:t>
            </a:r>
          </a:p>
        </p:txBody>
      </p:sp>
    </p:spTree>
    <p:extLst>
      <p:ext uri="{BB962C8B-B14F-4D97-AF65-F5344CB8AC3E}">
        <p14:creationId xmlns:p14="http://schemas.microsoft.com/office/powerpoint/2010/main" val="35683922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tângulo 9"/>
          <p:cNvSpPr>
            <a:spLocks noChangeArrowheads="1"/>
          </p:cNvSpPr>
          <p:nvPr/>
        </p:nvSpPr>
        <p:spPr bwMode="auto">
          <a:xfrm>
            <a:off x="2657475" y="1800226"/>
            <a:ext cx="7740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algn="just" eaLnBrk="1" hangingPunct="1"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Fórmulas empíricas para tempo de concentração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2495600" y="4509121"/>
            <a:ext cx="600997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tc</a:t>
            </a:r>
            <a:r>
              <a:rPr lang="pt-BR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tempo de concentração em minutos</a:t>
            </a:r>
          </a:p>
          <a:p>
            <a:pPr eaLnBrk="1" hangingPunct="1"/>
            <a:r>
              <a:rPr lang="pt-BR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comprimento do talvegue (km)</a:t>
            </a:r>
          </a:p>
          <a:p>
            <a:pPr eaLnBrk="1" hangingPunct="1"/>
            <a:r>
              <a:rPr lang="pt-BR" altLang="pt-BR" sz="2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h = diferença de altitude ao longo do talvegue (m)</a:t>
            </a:r>
          </a:p>
        </p:txBody>
      </p:sp>
      <p:sp>
        <p:nvSpPr>
          <p:cNvPr id="1030" name="Retângulo 58"/>
          <p:cNvSpPr>
            <a:spLocks noChangeArrowheads="1"/>
          </p:cNvSpPr>
          <p:nvPr/>
        </p:nvSpPr>
        <p:spPr bwMode="auto">
          <a:xfrm>
            <a:off x="2657475" y="2705101"/>
            <a:ext cx="7740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1793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179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1" algn="just" eaLnBrk="1" hangingPunct="1"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Kirpich</a:t>
            </a: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471863" y="3248025"/>
          <a:ext cx="2703512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Equação" r:id="rId4" imgW="1130040" imgH="495000" progId="Equation.3">
                  <p:embed/>
                </p:oleObj>
              </mc:Choice>
              <mc:Fallback>
                <p:oleObj name="Equação" r:id="rId4" imgW="1130040" imgH="4950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3" y="3248025"/>
                        <a:ext cx="2703512" cy="1138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CaixaDeTexto 12"/>
          <p:cNvSpPr txBox="1">
            <a:spLocks noChangeArrowheads="1"/>
          </p:cNvSpPr>
          <p:nvPr/>
        </p:nvSpPr>
        <p:spPr bwMode="auto">
          <a:xfrm>
            <a:off x="2047390" y="458789"/>
            <a:ext cx="7691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altLang="pt-BR" sz="4000" b="1" dirty="0">
                <a:latin typeface="Calibri" pitchFamily="34" charset="0"/>
              </a:rPr>
              <a:t>Tempo de concentração</a:t>
            </a:r>
          </a:p>
        </p:txBody>
      </p:sp>
      <p:sp>
        <p:nvSpPr>
          <p:cNvPr id="2" name="Retângulo 1"/>
          <p:cNvSpPr/>
          <p:nvPr/>
        </p:nvSpPr>
        <p:spPr>
          <a:xfrm>
            <a:off x="1169831" y="5740054"/>
            <a:ext cx="9852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 equação foi desenvolvida com base em dados de bacias de até 0,5 Km</a:t>
            </a:r>
            <a:r>
              <a:rPr lang="pt-BR" alt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3711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/>
          </p:cNvSpPr>
          <p:nvPr>
            <p:ph type="title"/>
          </p:nvPr>
        </p:nvSpPr>
        <p:spPr>
          <a:xfrm>
            <a:off x="1872680" y="-243408"/>
            <a:ext cx="8229600" cy="1143000"/>
          </a:xfrm>
        </p:spPr>
        <p:txBody>
          <a:bodyPr/>
          <a:lstStyle/>
          <a:p>
            <a:r>
              <a:rPr lang="en-US" altLang="pt-BR"/>
              <a:t>Tempo de concentração</a:t>
            </a:r>
          </a:p>
        </p:txBody>
      </p:sp>
      <p:sp>
        <p:nvSpPr>
          <p:cNvPr id="232451" name="Rectangle 3"/>
          <p:cNvSpPr>
            <a:spLocks noGrp="1"/>
          </p:cNvSpPr>
          <p:nvPr>
            <p:ph type="body" idx="1"/>
          </p:nvPr>
        </p:nvSpPr>
        <p:spPr>
          <a:xfrm>
            <a:off x="1666305" y="1082154"/>
            <a:ext cx="8731250" cy="48895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Estimativa do tempo de concentração para bacias maiores;</a:t>
            </a:r>
          </a:p>
          <a:p>
            <a:pPr>
              <a:lnSpc>
                <a:spcPct val="90000"/>
              </a:lnSpc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Equação de Watt e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Chow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publicada em 1985 (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Dingman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2002)</a:t>
            </a:r>
          </a:p>
          <a:p>
            <a:pPr>
              <a:lnSpc>
                <a:spcPct val="90000"/>
              </a:lnSpc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onde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tc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o tempo de concentração em minutos; L é o comprimento do curso d’água principal em Km; e S é a declividade do rio curso d’água principal (adimensional).</a:t>
            </a:r>
          </a:p>
          <a:p>
            <a:pPr>
              <a:lnSpc>
                <a:spcPct val="90000"/>
              </a:lnSpc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 equação foi desenvolvida com base em dados de bacias de até 5840 Km</a:t>
            </a:r>
            <a:r>
              <a:rPr lang="pt-BR" alt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32453" name="Rectangle 5"/>
          <p:cNvSpPr>
            <a:spLocks noChangeArrowheads="1"/>
          </p:cNvSpPr>
          <p:nvPr/>
        </p:nvSpPr>
        <p:spPr bwMode="auto">
          <a:xfrm>
            <a:off x="1415481" y="24929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graphicFrame>
        <p:nvGraphicFramePr>
          <p:cNvPr id="232452" name="Object 4"/>
          <p:cNvGraphicFramePr>
            <a:graphicFrameLocks noChangeAspect="1"/>
          </p:cNvGraphicFramePr>
          <p:nvPr/>
        </p:nvGraphicFramePr>
        <p:xfrm>
          <a:off x="3825306" y="2371204"/>
          <a:ext cx="324167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4" imgW="1244600" imgH="469900" progId="Equation.3">
                  <p:embed/>
                </p:oleObj>
              </mc:Choice>
              <mc:Fallback>
                <p:oleObj name="Equation" r:id="rId4" imgW="1244600" imgH="469900" progId="Equation.3">
                  <p:embed/>
                  <p:pic>
                    <p:nvPicPr>
                      <p:cNvPr id="232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306" y="2371204"/>
                        <a:ext cx="3241675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285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/>
          </p:cNvSpPr>
          <p:nvPr>
            <p:ph type="title"/>
          </p:nvPr>
        </p:nvSpPr>
        <p:spPr>
          <a:xfrm>
            <a:off x="1981200" y="-315416"/>
            <a:ext cx="8229600" cy="1143000"/>
          </a:xfrm>
        </p:spPr>
        <p:txBody>
          <a:bodyPr/>
          <a:lstStyle/>
          <a:p>
            <a:r>
              <a:rPr lang="en-US" altLang="pt-B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Efeito</a:t>
            </a:r>
            <a:r>
              <a:rPr lang="en-US" alt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tempo de </a:t>
            </a:r>
            <a:r>
              <a:rPr lang="en-US" altLang="pt-B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concentração</a:t>
            </a:r>
            <a:endParaRPr lang="en-US" alt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547" name="Rectangle 3"/>
          <p:cNvSpPr>
            <a:spLocks noGrp="1"/>
          </p:cNvSpPr>
          <p:nvPr>
            <p:ph type="body" idx="1"/>
          </p:nvPr>
        </p:nvSpPr>
        <p:spPr>
          <a:xfrm>
            <a:off x="1981200" y="1010147"/>
            <a:ext cx="8229600" cy="4525963"/>
          </a:xfrm>
        </p:spPr>
        <p:txBody>
          <a:bodyPr/>
          <a:lstStyle/>
          <a:p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Mesma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área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tempo de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concentração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diferente</a:t>
            </a:r>
            <a:endParaRPr lang="en-US" alt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548" name="Line 84"/>
          <p:cNvSpPr>
            <a:spLocks noChangeShapeType="1"/>
          </p:cNvSpPr>
          <p:nvPr/>
        </p:nvSpPr>
        <p:spPr bwMode="auto">
          <a:xfrm flipV="1">
            <a:off x="3940175" y="3666035"/>
            <a:ext cx="0" cy="1512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36549" name="Line 85"/>
          <p:cNvSpPr>
            <a:spLocks noChangeShapeType="1"/>
          </p:cNvSpPr>
          <p:nvPr/>
        </p:nvSpPr>
        <p:spPr bwMode="auto">
          <a:xfrm rot="5400000" flipV="1">
            <a:off x="6063457" y="2911178"/>
            <a:ext cx="0" cy="4392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36550" name="Rectangle 86"/>
          <p:cNvSpPr>
            <a:spLocks noChangeArrowheads="1"/>
          </p:cNvSpPr>
          <p:nvPr/>
        </p:nvSpPr>
        <p:spPr bwMode="auto">
          <a:xfrm>
            <a:off x="4227513" y="2370635"/>
            <a:ext cx="144462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236551" name="Line 87"/>
          <p:cNvSpPr>
            <a:spLocks noChangeShapeType="1"/>
          </p:cNvSpPr>
          <p:nvPr/>
        </p:nvSpPr>
        <p:spPr bwMode="auto">
          <a:xfrm>
            <a:off x="3867150" y="2370634"/>
            <a:ext cx="403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36552" name="Line 88"/>
          <p:cNvSpPr>
            <a:spLocks noChangeShapeType="1"/>
          </p:cNvSpPr>
          <p:nvPr/>
        </p:nvSpPr>
        <p:spPr bwMode="auto">
          <a:xfrm>
            <a:off x="3940175" y="2299197"/>
            <a:ext cx="0" cy="1223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36553" name="Line 89"/>
          <p:cNvSpPr>
            <a:spLocks noChangeShapeType="1"/>
          </p:cNvSpPr>
          <p:nvPr/>
        </p:nvSpPr>
        <p:spPr bwMode="auto">
          <a:xfrm>
            <a:off x="4300538" y="1938835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36554" name="Freeform 90"/>
          <p:cNvSpPr>
            <a:spLocks/>
          </p:cNvSpPr>
          <p:nvPr/>
        </p:nvSpPr>
        <p:spPr bwMode="auto">
          <a:xfrm>
            <a:off x="4300539" y="4362946"/>
            <a:ext cx="2232025" cy="744538"/>
          </a:xfrm>
          <a:custGeom>
            <a:avLst/>
            <a:gdLst>
              <a:gd name="T0" fmla="*/ 0 w 1406"/>
              <a:gd name="T1" fmla="*/ 2147483647 h 469"/>
              <a:gd name="T2" fmla="*/ 2147483647 w 1406"/>
              <a:gd name="T3" fmla="*/ 2147483647 h 469"/>
              <a:gd name="T4" fmla="*/ 2147483647 w 1406"/>
              <a:gd name="T5" fmla="*/ 2147483647 h 469"/>
              <a:gd name="T6" fmla="*/ 2147483647 w 1406"/>
              <a:gd name="T7" fmla="*/ 2147483647 h 469"/>
              <a:gd name="T8" fmla="*/ 2147483647 w 1406"/>
              <a:gd name="T9" fmla="*/ 2147483647 h 469"/>
              <a:gd name="T10" fmla="*/ 2147483647 w 1406"/>
              <a:gd name="T11" fmla="*/ 2147483647 h 469"/>
              <a:gd name="T12" fmla="*/ 2147483647 w 1406"/>
              <a:gd name="T13" fmla="*/ 2147483647 h 469"/>
              <a:gd name="T14" fmla="*/ 2147483647 w 1406"/>
              <a:gd name="T15" fmla="*/ 2147483647 h 469"/>
              <a:gd name="T16" fmla="*/ 2147483647 w 1406"/>
              <a:gd name="T17" fmla="*/ 2147483647 h 469"/>
              <a:gd name="T18" fmla="*/ 2147483647 w 1406"/>
              <a:gd name="T19" fmla="*/ 2147483647 h 469"/>
              <a:gd name="T20" fmla="*/ 2147483647 w 1406"/>
              <a:gd name="T21" fmla="*/ 2147483647 h 4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06"/>
              <a:gd name="T34" fmla="*/ 0 h 469"/>
              <a:gd name="T35" fmla="*/ 1406 w 1406"/>
              <a:gd name="T36" fmla="*/ 469 h 4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06" h="469">
                <a:moveTo>
                  <a:pt x="0" y="469"/>
                </a:moveTo>
                <a:cubicBezTo>
                  <a:pt x="26" y="465"/>
                  <a:pt x="52" y="461"/>
                  <a:pt x="90" y="423"/>
                </a:cubicBezTo>
                <a:cubicBezTo>
                  <a:pt x="128" y="385"/>
                  <a:pt x="188" y="295"/>
                  <a:pt x="226" y="242"/>
                </a:cubicBezTo>
                <a:cubicBezTo>
                  <a:pt x="264" y="189"/>
                  <a:pt x="287" y="144"/>
                  <a:pt x="317" y="106"/>
                </a:cubicBezTo>
                <a:cubicBezTo>
                  <a:pt x="347" y="68"/>
                  <a:pt x="370" y="30"/>
                  <a:pt x="408" y="15"/>
                </a:cubicBezTo>
                <a:cubicBezTo>
                  <a:pt x="446" y="0"/>
                  <a:pt x="499" y="0"/>
                  <a:pt x="544" y="15"/>
                </a:cubicBezTo>
                <a:cubicBezTo>
                  <a:pt x="589" y="30"/>
                  <a:pt x="635" y="68"/>
                  <a:pt x="680" y="106"/>
                </a:cubicBezTo>
                <a:cubicBezTo>
                  <a:pt x="725" y="144"/>
                  <a:pt x="771" y="204"/>
                  <a:pt x="816" y="242"/>
                </a:cubicBezTo>
                <a:cubicBezTo>
                  <a:pt x="861" y="280"/>
                  <a:pt x="899" y="303"/>
                  <a:pt x="952" y="333"/>
                </a:cubicBezTo>
                <a:cubicBezTo>
                  <a:pt x="1005" y="363"/>
                  <a:pt x="1058" y="400"/>
                  <a:pt x="1134" y="423"/>
                </a:cubicBezTo>
                <a:cubicBezTo>
                  <a:pt x="1210" y="446"/>
                  <a:pt x="1361" y="461"/>
                  <a:pt x="1406" y="469"/>
                </a:cubicBezTo>
              </a:path>
            </a:pathLst>
          </a:cu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236559" name="Text Box 96"/>
          <p:cNvSpPr txBox="1">
            <a:spLocks noChangeArrowheads="1"/>
          </p:cNvSpPr>
          <p:nvPr/>
        </p:nvSpPr>
        <p:spPr bwMode="auto">
          <a:xfrm>
            <a:off x="3200400" y="3831134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Q</a:t>
            </a:r>
            <a:endParaRPr lang="en-US" altLang="pt-BR"/>
          </a:p>
        </p:txBody>
      </p:sp>
      <p:sp>
        <p:nvSpPr>
          <p:cNvPr id="236560" name="Text Box 97"/>
          <p:cNvSpPr txBox="1">
            <a:spLocks noChangeArrowheads="1"/>
          </p:cNvSpPr>
          <p:nvPr/>
        </p:nvSpPr>
        <p:spPr bwMode="auto">
          <a:xfrm>
            <a:off x="3200400" y="3110409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P</a:t>
            </a:r>
            <a:endParaRPr lang="en-US" altLang="pt-BR"/>
          </a:p>
        </p:txBody>
      </p:sp>
      <p:sp>
        <p:nvSpPr>
          <p:cNvPr id="236561" name="Text Box 98"/>
          <p:cNvSpPr txBox="1">
            <a:spLocks noChangeArrowheads="1"/>
          </p:cNvSpPr>
          <p:nvPr/>
        </p:nvSpPr>
        <p:spPr bwMode="auto">
          <a:xfrm>
            <a:off x="6902450" y="1957884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tempo</a:t>
            </a:r>
            <a:endParaRPr lang="en-US" altLang="pt-BR"/>
          </a:p>
        </p:txBody>
      </p:sp>
      <p:sp>
        <p:nvSpPr>
          <p:cNvPr id="236562" name="Freeform 90"/>
          <p:cNvSpPr>
            <a:spLocks/>
          </p:cNvSpPr>
          <p:nvPr/>
        </p:nvSpPr>
        <p:spPr bwMode="auto">
          <a:xfrm>
            <a:off x="4300538" y="3831134"/>
            <a:ext cx="1344612" cy="1276350"/>
          </a:xfrm>
          <a:custGeom>
            <a:avLst/>
            <a:gdLst>
              <a:gd name="T0" fmla="*/ 0 w 1406"/>
              <a:gd name="T1" fmla="*/ 2147483647 h 469"/>
              <a:gd name="T2" fmla="*/ 2147483647 w 1406"/>
              <a:gd name="T3" fmla="*/ 2147483647 h 469"/>
              <a:gd name="T4" fmla="*/ 2147483647 w 1406"/>
              <a:gd name="T5" fmla="*/ 2147483647 h 469"/>
              <a:gd name="T6" fmla="*/ 2147483647 w 1406"/>
              <a:gd name="T7" fmla="*/ 2147483647 h 469"/>
              <a:gd name="T8" fmla="*/ 2147483647 w 1406"/>
              <a:gd name="T9" fmla="*/ 2147483647 h 469"/>
              <a:gd name="T10" fmla="*/ 2147483647 w 1406"/>
              <a:gd name="T11" fmla="*/ 2147483647 h 469"/>
              <a:gd name="T12" fmla="*/ 2147483647 w 1406"/>
              <a:gd name="T13" fmla="*/ 2147483647 h 469"/>
              <a:gd name="T14" fmla="*/ 2147483647 w 1406"/>
              <a:gd name="T15" fmla="*/ 2147483647 h 469"/>
              <a:gd name="T16" fmla="*/ 2147483647 w 1406"/>
              <a:gd name="T17" fmla="*/ 2147483647 h 469"/>
              <a:gd name="T18" fmla="*/ 2147483647 w 1406"/>
              <a:gd name="T19" fmla="*/ 2147483647 h 469"/>
              <a:gd name="T20" fmla="*/ 2147483647 w 1406"/>
              <a:gd name="T21" fmla="*/ 2147483647 h 4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06"/>
              <a:gd name="T34" fmla="*/ 0 h 469"/>
              <a:gd name="T35" fmla="*/ 1406 w 1406"/>
              <a:gd name="T36" fmla="*/ 469 h 4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06" h="469">
                <a:moveTo>
                  <a:pt x="0" y="469"/>
                </a:moveTo>
                <a:cubicBezTo>
                  <a:pt x="26" y="465"/>
                  <a:pt x="52" y="461"/>
                  <a:pt x="90" y="423"/>
                </a:cubicBezTo>
                <a:cubicBezTo>
                  <a:pt x="128" y="385"/>
                  <a:pt x="188" y="295"/>
                  <a:pt x="226" y="242"/>
                </a:cubicBezTo>
                <a:cubicBezTo>
                  <a:pt x="264" y="189"/>
                  <a:pt x="287" y="144"/>
                  <a:pt x="317" y="106"/>
                </a:cubicBezTo>
                <a:cubicBezTo>
                  <a:pt x="347" y="68"/>
                  <a:pt x="370" y="30"/>
                  <a:pt x="408" y="15"/>
                </a:cubicBezTo>
                <a:cubicBezTo>
                  <a:pt x="446" y="0"/>
                  <a:pt x="499" y="0"/>
                  <a:pt x="544" y="15"/>
                </a:cubicBezTo>
                <a:cubicBezTo>
                  <a:pt x="589" y="30"/>
                  <a:pt x="635" y="68"/>
                  <a:pt x="680" y="106"/>
                </a:cubicBezTo>
                <a:cubicBezTo>
                  <a:pt x="725" y="144"/>
                  <a:pt x="771" y="204"/>
                  <a:pt x="816" y="242"/>
                </a:cubicBezTo>
                <a:cubicBezTo>
                  <a:pt x="861" y="280"/>
                  <a:pt x="899" y="303"/>
                  <a:pt x="952" y="333"/>
                </a:cubicBezTo>
                <a:cubicBezTo>
                  <a:pt x="1005" y="363"/>
                  <a:pt x="1058" y="400"/>
                  <a:pt x="1134" y="423"/>
                </a:cubicBezTo>
                <a:cubicBezTo>
                  <a:pt x="1210" y="446"/>
                  <a:pt x="1361" y="461"/>
                  <a:pt x="1406" y="469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236563" name="Text Box 19"/>
          <p:cNvSpPr txBox="1">
            <a:spLocks noChangeArrowheads="1"/>
          </p:cNvSpPr>
          <p:nvPr/>
        </p:nvSpPr>
        <p:spPr bwMode="auto">
          <a:xfrm>
            <a:off x="5916613" y="3199310"/>
            <a:ext cx="3964034" cy="64633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>
                <a:solidFill>
                  <a:srgbClr val="00FF00"/>
                </a:solidFill>
              </a:rPr>
              <a:t>bacia com alto tempo de concentração</a:t>
            </a:r>
          </a:p>
          <a:p>
            <a:r>
              <a:rPr lang="en-US" altLang="pt-BR">
                <a:solidFill>
                  <a:srgbClr val="FF0000"/>
                </a:solidFill>
              </a:rPr>
              <a:t>bacia com baixo tempo de concentração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585532" y="5466260"/>
            <a:ext cx="65708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que ?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524000" y="6453336"/>
            <a:ext cx="8208912" cy="404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022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 da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bacia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hidrográfica</a:t>
            </a:r>
            <a:endParaRPr lang="en-US" alt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Caracterização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morfométrica</a:t>
            </a:r>
            <a:endParaRPr lang="en-US" alt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Declividade</a:t>
            </a:r>
            <a:endParaRPr lang="en-US" alt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  <a:r>
              <a:rPr lang="en-US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compacidade</a:t>
            </a:r>
            <a:endParaRPr lang="en-US" alt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  <a:r>
              <a:rPr lang="en-US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conformação</a:t>
            </a:r>
            <a:r>
              <a:rPr lang="en-US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fator</a:t>
            </a:r>
            <a:r>
              <a:rPr lang="en-US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forma</a:t>
            </a:r>
          </a:p>
          <a:p>
            <a:pPr marL="0" indent="0">
              <a:buNone/>
            </a:pPr>
            <a:endParaRPr lang="en-US" alt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Caracterização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Ambiental</a:t>
            </a:r>
          </a:p>
          <a:p>
            <a:pPr lvl="1"/>
            <a:r>
              <a:rPr lang="en-US" alt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Clima</a:t>
            </a:r>
            <a:r>
              <a:rPr lang="en-US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/>
            <a:r>
              <a:rPr lang="en-US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Solos</a:t>
            </a:r>
          </a:p>
          <a:p>
            <a:pPr lvl="1"/>
            <a:r>
              <a:rPr lang="en-US" alt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Cobertura</a:t>
            </a:r>
            <a:r>
              <a:rPr lang="en-US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Vegetal</a:t>
            </a:r>
          </a:p>
          <a:p>
            <a:endParaRPr lang="en-US" alt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48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448688" y="1295460"/>
            <a:ext cx="457200" cy="3132137"/>
            <a:chOff x="4176" y="2160"/>
            <a:chExt cx="384" cy="1973"/>
          </a:xfrm>
          <a:solidFill>
            <a:srgbClr val="DFD6C3"/>
          </a:solidFill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4176" y="2160"/>
              <a:ext cx="384" cy="1968"/>
            </a:xfrm>
            <a:prstGeom prst="ellipse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238" y="2405"/>
              <a:ext cx="197" cy="1728"/>
            </a:xfrm>
            <a:custGeom>
              <a:avLst/>
              <a:gdLst/>
              <a:ahLst/>
              <a:cxnLst>
                <a:cxn ang="0">
                  <a:pos x="132" y="1728"/>
                </a:cxn>
                <a:cxn ang="0">
                  <a:pos x="141" y="1572"/>
                </a:cxn>
                <a:cxn ang="0">
                  <a:pos x="169" y="1462"/>
                </a:cxn>
                <a:cxn ang="0">
                  <a:pos x="77" y="1380"/>
                </a:cxn>
                <a:cxn ang="0">
                  <a:pos x="105" y="1225"/>
                </a:cxn>
                <a:cxn ang="0">
                  <a:pos x="141" y="1179"/>
                </a:cxn>
                <a:cxn ang="0">
                  <a:pos x="96" y="1051"/>
                </a:cxn>
                <a:cxn ang="0">
                  <a:pos x="178" y="932"/>
                </a:cxn>
                <a:cxn ang="0">
                  <a:pos x="114" y="841"/>
                </a:cxn>
                <a:cxn ang="0">
                  <a:pos x="187" y="521"/>
                </a:cxn>
                <a:cxn ang="0">
                  <a:pos x="178" y="493"/>
                </a:cxn>
                <a:cxn ang="0">
                  <a:pos x="141" y="438"/>
                </a:cxn>
                <a:cxn ang="0">
                  <a:pos x="114" y="0"/>
                </a:cxn>
              </a:cxnLst>
              <a:rect l="0" t="0" r="r" b="b"/>
              <a:pathLst>
                <a:path w="197" h="1728">
                  <a:moveTo>
                    <a:pt x="132" y="1728"/>
                  </a:moveTo>
                  <a:cubicBezTo>
                    <a:pt x="135" y="1676"/>
                    <a:pt x="136" y="1624"/>
                    <a:pt x="141" y="1572"/>
                  </a:cubicBezTo>
                  <a:cubicBezTo>
                    <a:pt x="144" y="1538"/>
                    <a:pt x="163" y="1496"/>
                    <a:pt x="169" y="1462"/>
                  </a:cubicBezTo>
                  <a:cubicBezTo>
                    <a:pt x="155" y="1390"/>
                    <a:pt x="144" y="1396"/>
                    <a:pt x="77" y="1380"/>
                  </a:cubicBezTo>
                  <a:cubicBezTo>
                    <a:pt x="0" y="1329"/>
                    <a:pt x="26" y="1250"/>
                    <a:pt x="105" y="1225"/>
                  </a:cubicBezTo>
                  <a:cubicBezTo>
                    <a:pt x="112" y="1218"/>
                    <a:pt x="141" y="1189"/>
                    <a:pt x="141" y="1179"/>
                  </a:cubicBezTo>
                  <a:cubicBezTo>
                    <a:pt x="141" y="1122"/>
                    <a:pt x="112" y="1099"/>
                    <a:pt x="96" y="1051"/>
                  </a:cubicBezTo>
                  <a:cubicBezTo>
                    <a:pt x="108" y="1002"/>
                    <a:pt x="136" y="960"/>
                    <a:pt x="178" y="932"/>
                  </a:cubicBezTo>
                  <a:cubicBezTo>
                    <a:pt x="197" y="876"/>
                    <a:pt x="152" y="867"/>
                    <a:pt x="114" y="841"/>
                  </a:cubicBezTo>
                  <a:cubicBezTo>
                    <a:pt x="71" y="710"/>
                    <a:pt x="71" y="599"/>
                    <a:pt x="187" y="521"/>
                  </a:cubicBezTo>
                  <a:cubicBezTo>
                    <a:pt x="184" y="512"/>
                    <a:pt x="183" y="502"/>
                    <a:pt x="178" y="493"/>
                  </a:cubicBezTo>
                  <a:cubicBezTo>
                    <a:pt x="167" y="474"/>
                    <a:pt x="141" y="438"/>
                    <a:pt x="141" y="438"/>
                  </a:cubicBezTo>
                  <a:cubicBezTo>
                    <a:pt x="106" y="264"/>
                    <a:pt x="114" y="240"/>
                    <a:pt x="114" y="0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210" y="2960"/>
              <a:ext cx="110" cy="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55" y="0"/>
                </a:cxn>
                <a:cxn ang="0">
                  <a:pos x="0" y="9"/>
                </a:cxn>
              </a:cxnLst>
              <a:rect l="0" t="0" r="r" b="b"/>
              <a:pathLst>
                <a:path w="110" h="64">
                  <a:moveTo>
                    <a:pt x="110" y="64"/>
                  </a:moveTo>
                  <a:cubicBezTo>
                    <a:pt x="73" y="52"/>
                    <a:pt x="67" y="36"/>
                    <a:pt x="55" y="0"/>
                  </a:cubicBezTo>
                  <a:cubicBezTo>
                    <a:pt x="12" y="10"/>
                    <a:pt x="31" y="9"/>
                    <a:pt x="0" y="9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 rot="5400000">
              <a:off x="4393" y="3177"/>
              <a:ext cx="110" cy="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55" y="0"/>
                </a:cxn>
                <a:cxn ang="0">
                  <a:pos x="0" y="9"/>
                </a:cxn>
              </a:cxnLst>
              <a:rect l="0" t="0" r="r" b="b"/>
              <a:pathLst>
                <a:path w="110" h="64">
                  <a:moveTo>
                    <a:pt x="110" y="64"/>
                  </a:moveTo>
                  <a:cubicBezTo>
                    <a:pt x="73" y="52"/>
                    <a:pt x="67" y="36"/>
                    <a:pt x="55" y="0"/>
                  </a:cubicBezTo>
                  <a:cubicBezTo>
                    <a:pt x="12" y="10"/>
                    <a:pt x="31" y="9"/>
                    <a:pt x="0" y="9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 rot="5400000">
              <a:off x="4393" y="3753"/>
              <a:ext cx="110" cy="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55" y="0"/>
                </a:cxn>
                <a:cxn ang="0">
                  <a:pos x="0" y="9"/>
                </a:cxn>
              </a:cxnLst>
              <a:rect l="0" t="0" r="r" b="b"/>
              <a:pathLst>
                <a:path w="110" h="64">
                  <a:moveTo>
                    <a:pt x="110" y="64"/>
                  </a:moveTo>
                  <a:cubicBezTo>
                    <a:pt x="73" y="52"/>
                    <a:pt x="67" y="36"/>
                    <a:pt x="55" y="0"/>
                  </a:cubicBezTo>
                  <a:cubicBezTo>
                    <a:pt x="12" y="10"/>
                    <a:pt x="31" y="9"/>
                    <a:pt x="0" y="9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 rot="10800000">
              <a:off x="4258" y="3479"/>
              <a:ext cx="110" cy="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55" y="0"/>
                </a:cxn>
                <a:cxn ang="0">
                  <a:pos x="0" y="9"/>
                </a:cxn>
              </a:cxnLst>
              <a:rect l="0" t="0" r="r" b="b"/>
              <a:pathLst>
                <a:path w="110" h="64">
                  <a:moveTo>
                    <a:pt x="110" y="64"/>
                  </a:moveTo>
                  <a:cubicBezTo>
                    <a:pt x="73" y="52"/>
                    <a:pt x="67" y="36"/>
                    <a:pt x="55" y="0"/>
                  </a:cubicBezTo>
                  <a:cubicBezTo>
                    <a:pt x="12" y="10"/>
                    <a:pt x="31" y="9"/>
                    <a:pt x="0" y="9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 rot="10800000">
              <a:off x="4272" y="2784"/>
              <a:ext cx="110" cy="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55" y="0"/>
                </a:cxn>
                <a:cxn ang="0">
                  <a:pos x="0" y="9"/>
                </a:cxn>
              </a:cxnLst>
              <a:rect l="0" t="0" r="r" b="b"/>
              <a:pathLst>
                <a:path w="110" h="64">
                  <a:moveTo>
                    <a:pt x="110" y="64"/>
                  </a:moveTo>
                  <a:cubicBezTo>
                    <a:pt x="73" y="52"/>
                    <a:pt x="67" y="36"/>
                    <a:pt x="55" y="0"/>
                  </a:cubicBezTo>
                  <a:cubicBezTo>
                    <a:pt x="12" y="10"/>
                    <a:pt x="31" y="9"/>
                    <a:pt x="0" y="9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4354" y="2640"/>
              <a:ext cx="110" cy="64"/>
            </a:xfrm>
            <a:custGeom>
              <a:avLst/>
              <a:gdLst/>
              <a:ahLst/>
              <a:cxnLst>
                <a:cxn ang="0">
                  <a:pos x="110" y="64"/>
                </a:cxn>
                <a:cxn ang="0">
                  <a:pos x="55" y="0"/>
                </a:cxn>
                <a:cxn ang="0">
                  <a:pos x="0" y="9"/>
                </a:cxn>
              </a:cxnLst>
              <a:rect l="0" t="0" r="r" b="b"/>
              <a:pathLst>
                <a:path w="110" h="64">
                  <a:moveTo>
                    <a:pt x="110" y="64"/>
                  </a:moveTo>
                  <a:cubicBezTo>
                    <a:pt x="73" y="52"/>
                    <a:pt x="67" y="36"/>
                    <a:pt x="55" y="0"/>
                  </a:cubicBezTo>
                  <a:cubicBezTo>
                    <a:pt x="12" y="10"/>
                    <a:pt x="31" y="9"/>
                    <a:pt x="0" y="9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</p:grpSp>
      <p:pic>
        <p:nvPicPr>
          <p:cNvPr id="39939" name="Picture 13" descr="figura bacia São Francis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2901"/>
            <a:ext cx="440055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 Box 14"/>
          <p:cNvSpPr txBox="1">
            <a:spLocks noChangeArrowheads="1"/>
          </p:cNvSpPr>
          <p:nvPr/>
        </p:nvSpPr>
        <p:spPr bwMode="auto">
          <a:xfrm>
            <a:off x="3973513" y="3876725"/>
            <a:ext cx="157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pt-BR">
                <a:latin typeface="Trebuchet MS" pitchFamily="34" charset="0"/>
              </a:rPr>
              <a:t>São Francisco</a:t>
            </a:r>
          </a:p>
        </p:txBody>
      </p:sp>
      <p:sp>
        <p:nvSpPr>
          <p:cNvPr id="39941" name="Text Box 15"/>
          <p:cNvSpPr txBox="1">
            <a:spLocks noChangeArrowheads="1"/>
          </p:cNvSpPr>
          <p:nvPr/>
        </p:nvSpPr>
        <p:spPr bwMode="auto">
          <a:xfrm>
            <a:off x="6186489" y="4518076"/>
            <a:ext cx="29860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pt-BR" sz="2000">
                <a:latin typeface="Trebuchet MS" pitchFamily="34" charset="0"/>
              </a:rPr>
              <a:t>Outras: </a:t>
            </a:r>
          </a:p>
          <a:p>
            <a:r>
              <a:rPr lang="pt-BR" altLang="pt-BR" sz="2000">
                <a:latin typeface="Trebuchet MS" pitchFamily="34" charset="0"/>
              </a:rPr>
              <a:t>	Tietê; </a:t>
            </a:r>
          </a:p>
          <a:p>
            <a:r>
              <a:rPr lang="pt-BR" altLang="pt-BR" sz="2000">
                <a:latin typeface="Trebuchet MS" pitchFamily="34" charset="0"/>
              </a:rPr>
              <a:t>	Paranapanema;</a:t>
            </a:r>
          </a:p>
          <a:p>
            <a:r>
              <a:rPr lang="pt-BR" altLang="pt-BR" sz="2000">
                <a:latin typeface="Trebuchet MS" pitchFamily="34" charset="0"/>
              </a:rPr>
              <a:t>	Tocantins.</a:t>
            </a:r>
          </a:p>
        </p:txBody>
      </p:sp>
      <p:sp>
        <p:nvSpPr>
          <p:cNvPr id="28" name="CaixaDeTexto 27"/>
          <p:cNvSpPr txBox="1">
            <a:spLocks noChangeArrowheads="1"/>
          </p:cNvSpPr>
          <p:nvPr/>
        </p:nvSpPr>
        <p:spPr bwMode="auto">
          <a:xfrm>
            <a:off x="2491838" y="342095"/>
            <a:ext cx="70040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+mj-lt"/>
              </a:rPr>
              <a:t>Exemplos: Alongadas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524000" y="6453336"/>
            <a:ext cx="8208912" cy="404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79899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724784" y="1368528"/>
            <a:ext cx="1295400" cy="1219200"/>
            <a:chOff x="3648" y="1056"/>
            <a:chExt cx="816" cy="768"/>
          </a:xfrm>
          <a:solidFill>
            <a:srgbClr val="DFD6C3"/>
          </a:solidFill>
        </p:grpSpPr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3648" y="1056"/>
              <a:ext cx="816" cy="768"/>
            </a:xfrm>
            <a:prstGeom prst="ellipse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dirty="0">
                <a:latin typeface="Arial" charset="0"/>
              </a:endParaRPr>
            </a:p>
          </p:txBody>
        </p:sp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3739" y="1445"/>
              <a:ext cx="368" cy="374"/>
            </a:xfrm>
            <a:custGeom>
              <a:avLst/>
              <a:gdLst/>
              <a:ahLst/>
              <a:cxnLst>
                <a:cxn ang="0">
                  <a:pos x="366" y="374"/>
                </a:cxn>
                <a:cxn ang="0">
                  <a:pos x="357" y="338"/>
                </a:cxn>
                <a:cxn ang="0">
                  <a:pos x="311" y="274"/>
                </a:cxn>
                <a:cxn ang="0">
                  <a:pos x="339" y="210"/>
                </a:cxn>
                <a:cxn ang="0">
                  <a:pos x="366" y="155"/>
                </a:cxn>
                <a:cxn ang="0">
                  <a:pos x="293" y="109"/>
                </a:cxn>
                <a:cxn ang="0">
                  <a:pos x="229" y="54"/>
                </a:cxn>
                <a:cxn ang="0">
                  <a:pos x="165" y="36"/>
                </a:cxn>
                <a:cxn ang="0">
                  <a:pos x="128" y="9"/>
                </a:cxn>
                <a:cxn ang="0">
                  <a:pos x="0" y="0"/>
                </a:cxn>
              </a:cxnLst>
              <a:rect l="0" t="0" r="r" b="b"/>
              <a:pathLst>
                <a:path w="368" h="374">
                  <a:moveTo>
                    <a:pt x="366" y="374"/>
                  </a:moveTo>
                  <a:cubicBezTo>
                    <a:pt x="363" y="362"/>
                    <a:pt x="363" y="349"/>
                    <a:pt x="357" y="338"/>
                  </a:cubicBezTo>
                  <a:cubicBezTo>
                    <a:pt x="344" y="315"/>
                    <a:pt x="311" y="274"/>
                    <a:pt x="311" y="274"/>
                  </a:cubicBezTo>
                  <a:cubicBezTo>
                    <a:pt x="297" y="232"/>
                    <a:pt x="295" y="224"/>
                    <a:pt x="339" y="210"/>
                  </a:cubicBezTo>
                  <a:cubicBezTo>
                    <a:pt x="345" y="201"/>
                    <a:pt x="368" y="169"/>
                    <a:pt x="366" y="155"/>
                  </a:cubicBezTo>
                  <a:cubicBezTo>
                    <a:pt x="360" y="120"/>
                    <a:pt x="317" y="117"/>
                    <a:pt x="293" y="109"/>
                  </a:cubicBezTo>
                  <a:cubicBezTo>
                    <a:pt x="264" y="99"/>
                    <a:pt x="254" y="67"/>
                    <a:pt x="229" y="54"/>
                  </a:cubicBezTo>
                  <a:cubicBezTo>
                    <a:pt x="209" y="44"/>
                    <a:pt x="186" y="43"/>
                    <a:pt x="165" y="36"/>
                  </a:cubicBezTo>
                  <a:cubicBezTo>
                    <a:pt x="153" y="27"/>
                    <a:pt x="143" y="12"/>
                    <a:pt x="128" y="9"/>
                  </a:cubicBezTo>
                  <a:cubicBezTo>
                    <a:pt x="86" y="0"/>
                    <a:pt x="0" y="0"/>
                    <a:pt x="0" y="0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4093" y="1391"/>
              <a:ext cx="213" cy="191"/>
            </a:xfrm>
            <a:custGeom>
              <a:avLst/>
              <a:gdLst/>
              <a:ahLst/>
              <a:cxnLst>
                <a:cxn ang="0">
                  <a:pos x="3" y="191"/>
                </a:cxn>
                <a:cxn ang="0">
                  <a:pos x="12" y="118"/>
                </a:cxn>
                <a:cxn ang="0">
                  <a:pos x="113" y="72"/>
                </a:cxn>
                <a:cxn ang="0">
                  <a:pos x="140" y="54"/>
                </a:cxn>
                <a:cxn ang="0">
                  <a:pos x="177" y="8"/>
                </a:cxn>
                <a:cxn ang="0">
                  <a:pos x="213" y="35"/>
                </a:cxn>
              </a:cxnLst>
              <a:rect l="0" t="0" r="r" b="b"/>
              <a:pathLst>
                <a:path w="213" h="191">
                  <a:moveTo>
                    <a:pt x="3" y="191"/>
                  </a:moveTo>
                  <a:cubicBezTo>
                    <a:pt x="6" y="167"/>
                    <a:pt x="0" y="139"/>
                    <a:pt x="12" y="118"/>
                  </a:cubicBezTo>
                  <a:cubicBezTo>
                    <a:pt x="33" y="81"/>
                    <a:pt x="78" y="79"/>
                    <a:pt x="113" y="72"/>
                  </a:cubicBezTo>
                  <a:cubicBezTo>
                    <a:pt x="122" y="66"/>
                    <a:pt x="134" y="63"/>
                    <a:pt x="140" y="54"/>
                  </a:cubicBezTo>
                  <a:cubicBezTo>
                    <a:pt x="176" y="0"/>
                    <a:pt x="118" y="27"/>
                    <a:pt x="177" y="8"/>
                  </a:cubicBezTo>
                  <a:cubicBezTo>
                    <a:pt x="210" y="19"/>
                    <a:pt x="200" y="9"/>
                    <a:pt x="213" y="35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3961" y="1147"/>
              <a:ext cx="98" cy="407"/>
            </a:xfrm>
            <a:custGeom>
              <a:avLst/>
              <a:gdLst/>
              <a:ahLst/>
              <a:cxnLst>
                <a:cxn ang="0">
                  <a:pos x="71" y="407"/>
                </a:cxn>
                <a:cxn ang="0">
                  <a:pos x="62" y="298"/>
                </a:cxn>
                <a:cxn ang="0">
                  <a:pos x="44" y="279"/>
                </a:cxn>
                <a:cxn ang="0">
                  <a:pos x="89" y="234"/>
                </a:cxn>
                <a:cxn ang="0">
                  <a:pos x="98" y="206"/>
                </a:cxn>
                <a:cxn ang="0">
                  <a:pos x="16" y="142"/>
                </a:cxn>
                <a:cxn ang="0">
                  <a:pos x="16" y="60"/>
                </a:cxn>
                <a:cxn ang="0">
                  <a:pos x="34" y="23"/>
                </a:cxn>
              </a:cxnLst>
              <a:rect l="0" t="0" r="r" b="b"/>
              <a:pathLst>
                <a:path w="98" h="407">
                  <a:moveTo>
                    <a:pt x="71" y="407"/>
                  </a:moveTo>
                  <a:cubicBezTo>
                    <a:pt x="68" y="371"/>
                    <a:pt x="70" y="334"/>
                    <a:pt x="62" y="298"/>
                  </a:cubicBezTo>
                  <a:cubicBezTo>
                    <a:pt x="60" y="289"/>
                    <a:pt x="44" y="288"/>
                    <a:pt x="44" y="279"/>
                  </a:cubicBezTo>
                  <a:cubicBezTo>
                    <a:pt x="44" y="259"/>
                    <a:pt x="77" y="242"/>
                    <a:pt x="89" y="234"/>
                  </a:cubicBezTo>
                  <a:cubicBezTo>
                    <a:pt x="92" y="225"/>
                    <a:pt x="98" y="216"/>
                    <a:pt x="98" y="206"/>
                  </a:cubicBezTo>
                  <a:cubicBezTo>
                    <a:pt x="98" y="141"/>
                    <a:pt x="64" y="157"/>
                    <a:pt x="16" y="142"/>
                  </a:cubicBezTo>
                  <a:cubicBezTo>
                    <a:pt x="4" y="105"/>
                    <a:pt x="0" y="109"/>
                    <a:pt x="16" y="60"/>
                  </a:cubicBezTo>
                  <a:cubicBezTo>
                    <a:pt x="36" y="0"/>
                    <a:pt x="34" y="51"/>
                    <a:pt x="34" y="23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4087" y="1567"/>
              <a:ext cx="265" cy="188"/>
            </a:xfrm>
            <a:custGeom>
              <a:avLst/>
              <a:gdLst/>
              <a:ahLst/>
              <a:cxnLst>
                <a:cxn ang="0">
                  <a:pos x="0" y="188"/>
                </a:cxn>
                <a:cxn ang="0">
                  <a:pos x="128" y="88"/>
                </a:cxn>
                <a:cxn ang="0">
                  <a:pos x="192" y="42"/>
                </a:cxn>
                <a:cxn ang="0">
                  <a:pos x="265" y="15"/>
                </a:cxn>
              </a:cxnLst>
              <a:rect l="0" t="0" r="r" b="b"/>
              <a:pathLst>
                <a:path w="265" h="188">
                  <a:moveTo>
                    <a:pt x="0" y="188"/>
                  </a:moveTo>
                  <a:cubicBezTo>
                    <a:pt x="17" y="136"/>
                    <a:pt x="84" y="117"/>
                    <a:pt x="128" y="88"/>
                  </a:cubicBezTo>
                  <a:cubicBezTo>
                    <a:pt x="219" y="29"/>
                    <a:pt x="120" y="65"/>
                    <a:pt x="192" y="42"/>
                  </a:cubicBezTo>
                  <a:cubicBezTo>
                    <a:pt x="220" y="0"/>
                    <a:pt x="199" y="15"/>
                    <a:pt x="265" y="15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3802" y="1603"/>
              <a:ext cx="239" cy="125"/>
            </a:xfrm>
            <a:custGeom>
              <a:avLst/>
              <a:gdLst/>
              <a:ahLst/>
              <a:cxnLst>
                <a:cxn ang="0">
                  <a:pos x="239" y="98"/>
                </a:cxn>
                <a:cxn ang="0">
                  <a:pos x="221" y="70"/>
                </a:cxn>
                <a:cxn ang="0">
                  <a:pos x="111" y="24"/>
                </a:cxn>
                <a:cxn ang="0">
                  <a:pos x="56" y="6"/>
                </a:cxn>
                <a:cxn ang="0">
                  <a:pos x="11" y="15"/>
                </a:cxn>
                <a:cxn ang="0">
                  <a:pos x="20" y="125"/>
                </a:cxn>
              </a:cxnLst>
              <a:rect l="0" t="0" r="r" b="b"/>
              <a:pathLst>
                <a:path w="239" h="125">
                  <a:moveTo>
                    <a:pt x="239" y="98"/>
                  </a:moveTo>
                  <a:cubicBezTo>
                    <a:pt x="233" y="89"/>
                    <a:pt x="230" y="76"/>
                    <a:pt x="221" y="70"/>
                  </a:cubicBezTo>
                  <a:cubicBezTo>
                    <a:pt x="199" y="54"/>
                    <a:pt x="137" y="35"/>
                    <a:pt x="111" y="24"/>
                  </a:cubicBezTo>
                  <a:cubicBezTo>
                    <a:pt x="93" y="17"/>
                    <a:pt x="56" y="6"/>
                    <a:pt x="56" y="6"/>
                  </a:cubicBezTo>
                  <a:cubicBezTo>
                    <a:pt x="41" y="9"/>
                    <a:pt x="15" y="0"/>
                    <a:pt x="11" y="15"/>
                  </a:cubicBezTo>
                  <a:cubicBezTo>
                    <a:pt x="0" y="50"/>
                    <a:pt x="20" y="125"/>
                    <a:pt x="20" y="125"/>
                  </a:cubicBezTo>
                </a:path>
              </a:pathLst>
            </a:custGeom>
            <a:grp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pt-BR">
                <a:latin typeface="Arial" charset="0"/>
              </a:endParaRPr>
            </a:p>
          </p:txBody>
        </p:sp>
      </p:grpSp>
      <p:pic>
        <p:nvPicPr>
          <p:cNvPr id="40963" name="Picture 11" descr="figura ba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71725"/>
            <a:ext cx="43053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 Box 12"/>
          <p:cNvSpPr txBox="1">
            <a:spLocks noChangeArrowheads="1"/>
          </p:cNvSpPr>
          <p:nvPr/>
        </p:nvSpPr>
        <p:spPr bwMode="auto">
          <a:xfrm>
            <a:off x="2489200" y="4316525"/>
            <a:ext cx="2317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pt-BR" sz="2000">
                <a:latin typeface="Trebuchet MS" pitchFamily="34" charset="0"/>
              </a:rPr>
              <a:t>Taquari Antas - RS</a:t>
            </a:r>
          </a:p>
        </p:txBody>
      </p:sp>
      <p:pic>
        <p:nvPicPr>
          <p:cNvPr id="40965" name="Picture 13" descr="figura bacia rio Itajaí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2797288"/>
            <a:ext cx="38100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14"/>
          <p:cNvSpPr txBox="1">
            <a:spLocks noChangeArrowheads="1"/>
          </p:cNvSpPr>
          <p:nvPr/>
        </p:nvSpPr>
        <p:spPr bwMode="auto">
          <a:xfrm>
            <a:off x="7504113" y="5854812"/>
            <a:ext cx="1758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altLang="pt-BR" sz="2000">
                <a:latin typeface="Trebuchet MS" pitchFamily="34" charset="0"/>
              </a:rPr>
              <a:t>Rio Itajaí - SC</a:t>
            </a:r>
          </a:p>
        </p:txBody>
      </p:sp>
      <p:sp>
        <p:nvSpPr>
          <p:cNvPr id="23" name="CaixaDeTexto 22"/>
          <p:cNvSpPr txBox="1">
            <a:spLocks noChangeArrowheads="1"/>
          </p:cNvSpPr>
          <p:nvPr/>
        </p:nvSpPr>
        <p:spPr bwMode="auto">
          <a:xfrm>
            <a:off x="2530475" y="-63388"/>
            <a:ext cx="70040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>
                <a:latin typeface="+mj-lt"/>
              </a:rPr>
              <a:t>Exemplos</a:t>
            </a:r>
            <a:r>
              <a:rPr lang="pt-BR" sz="4000" b="1">
                <a:latin typeface="+mj-lt"/>
              </a:rPr>
              <a:t>: Circular</a:t>
            </a:r>
            <a:endParaRPr lang="pt-BR" sz="4000" b="1" dirty="0">
              <a:latin typeface="+mj-lt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524000" y="6453336"/>
            <a:ext cx="8208912" cy="404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22843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50CB7C0-476A-4F8E-AB99-C4270867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61" y="0"/>
            <a:ext cx="10439678" cy="6186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E37F39-787B-41DF-B9D8-42E4DF0DD1F3}"/>
              </a:ext>
            </a:extLst>
          </p:cNvPr>
          <p:cNvSpPr txBox="1"/>
          <p:nvPr/>
        </p:nvSpPr>
        <p:spPr>
          <a:xfrm>
            <a:off x="3379070" y="6186872"/>
            <a:ext cx="543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Limites das Bacias Hidrográficas do Rio Grande do Norte</a:t>
            </a:r>
          </a:p>
          <a:p>
            <a:pPr algn="ctr"/>
            <a:r>
              <a:rPr lang="pt-BR" dirty="0"/>
              <a:t>Fonte: IGARN, 2019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82FFFE-5497-41FF-963D-376D4FE203A0}"/>
              </a:ext>
            </a:extLst>
          </p:cNvPr>
          <p:cNvCxnSpPr/>
          <p:nvPr/>
        </p:nvCxnSpPr>
        <p:spPr>
          <a:xfrm flipH="1">
            <a:off x="10367493" y="2756079"/>
            <a:ext cx="682580" cy="450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F54FA5-4753-40AD-8A07-CF7AC8CB278A}"/>
              </a:ext>
            </a:extLst>
          </p:cNvPr>
          <p:cNvSpPr txBox="1"/>
          <p:nvPr/>
        </p:nvSpPr>
        <p:spPr>
          <a:xfrm>
            <a:off x="10536631" y="2266682"/>
            <a:ext cx="1305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Circular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F49435-848C-4DDF-8421-0B7C05D16685}"/>
              </a:ext>
            </a:extLst>
          </p:cNvPr>
          <p:cNvCxnSpPr/>
          <p:nvPr/>
        </p:nvCxnSpPr>
        <p:spPr>
          <a:xfrm flipH="1">
            <a:off x="10026203" y="1594801"/>
            <a:ext cx="682580" cy="4507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608418-1443-4567-9F6B-8BD99E531766}"/>
              </a:ext>
            </a:extLst>
          </p:cNvPr>
          <p:cNvSpPr txBox="1"/>
          <p:nvPr/>
        </p:nvSpPr>
        <p:spPr>
          <a:xfrm>
            <a:off x="10168329" y="1133136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Alongada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70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/>
          </p:cNvSpPr>
          <p:nvPr>
            <p:ph type="title"/>
          </p:nvPr>
        </p:nvSpPr>
        <p:spPr>
          <a:xfrm>
            <a:off x="1981200" y="-279412"/>
            <a:ext cx="8229600" cy="1143000"/>
          </a:xfrm>
        </p:spPr>
        <p:txBody>
          <a:bodyPr/>
          <a:lstStyle/>
          <a:p>
            <a:r>
              <a:rPr lang="en-US" altLang="pt-BR"/>
              <a:t>Efeito da forma da bacia</a:t>
            </a:r>
          </a:p>
        </p:txBody>
      </p:sp>
      <p:sp>
        <p:nvSpPr>
          <p:cNvPr id="240643" name="Rectangle 3"/>
          <p:cNvSpPr>
            <a:spLocks noGrp="1"/>
          </p:cNvSpPr>
          <p:nvPr>
            <p:ph type="body" idx="1"/>
          </p:nvPr>
        </p:nvSpPr>
        <p:spPr>
          <a:xfrm>
            <a:off x="1981200" y="1046151"/>
            <a:ext cx="8229600" cy="4525963"/>
          </a:xfrm>
        </p:spPr>
        <p:txBody>
          <a:bodyPr/>
          <a:lstStyle/>
          <a:p>
            <a:r>
              <a:rPr lang="en-US" altLang="pt-BR" dirty="0" err="1"/>
              <a:t>Mesma</a:t>
            </a:r>
            <a:r>
              <a:rPr lang="en-US" altLang="pt-BR" dirty="0"/>
              <a:t> </a:t>
            </a:r>
            <a:r>
              <a:rPr lang="en-US" altLang="pt-BR" dirty="0" err="1"/>
              <a:t>área</a:t>
            </a:r>
            <a:r>
              <a:rPr lang="en-US" altLang="pt-BR" dirty="0"/>
              <a:t>, forma </a:t>
            </a:r>
            <a:r>
              <a:rPr lang="en-US" altLang="pt-BR" dirty="0" err="1"/>
              <a:t>diferente</a:t>
            </a:r>
            <a:endParaRPr lang="en-US" altLang="pt-BR" dirty="0"/>
          </a:p>
        </p:txBody>
      </p:sp>
      <p:sp>
        <p:nvSpPr>
          <p:cNvPr id="240644" name="Line 84"/>
          <p:cNvSpPr>
            <a:spLocks noChangeShapeType="1"/>
          </p:cNvSpPr>
          <p:nvPr/>
        </p:nvSpPr>
        <p:spPr bwMode="auto">
          <a:xfrm flipV="1">
            <a:off x="990913" y="4130665"/>
            <a:ext cx="0" cy="1512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645" name="Line 85"/>
          <p:cNvSpPr>
            <a:spLocks noChangeShapeType="1"/>
          </p:cNvSpPr>
          <p:nvPr/>
        </p:nvSpPr>
        <p:spPr bwMode="auto">
          <a:xfrm rot="5400000" flipV="1">
            <a:off x="3114195" y="3375808"/>
            <a:ext cx="0" cy="4392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646" name="Rectangle 86"/>
          <p:cNvSpPr>
            <a:spLocks noChangeArrowheads="1"/>
          </p:cNvSpPr>
          <p:nvPr/>
        </p:nvSpPr>
        <p:spPr bwMode="auto">
          <a:xfrm>
            <a:off x="1278251" y="2835265"/>
            <a:ext cx="144462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240647" name="Line 87"/>
          <p:cNvSpPr>
            <a:spLocks noChangeShapeType="1"/>
          </p:cNvSpPr>
          <p:nvPr/>
        </p:nvSpPr>
        <p:spPr bwMode="auto">
          <a:xfrm>
            <a:off x="917888" y="2835264"/>
            <a:ext cx="403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648" name="Line 88"/>
          <p:cNvSpPr>
            <a:spLocks noChangeShapeType="1"/>
          </p:cNvSpPr>
          <p:nvPr/>
        </p:nvSpPr>
        <p:spPr bwMode="auto">
          <a:xfrm>
            <a:off x="990913" y="2763827"/>
            <a:ext cx="0" cy="1223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649" name="Line 89"/>
          <p:cNvSpPr>
            <a:spLocks noChangeShapeType="1"/>
          </p:cNvSpPr>
          <p:nvPr/>
        </p:nvSpPr>
        <p:spPr bwMode="auto">
          <a:xfrm>
            <a:off x="1351276" y="2403465"/>
            <a:ext cx="0" cy="35274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40650" name="Freeform 90"/>
          <p:cNvSpPr>
            <a:spLocks/>
          </p:cNvSpPr>
          <p:nvPr/>
        </p:nvSpPr>
        <p:spPr bwMode="auto">
          <a:xfrm>
            <a:off x="1351277" y="4827576"/>
            <a:ext cx="2232025" cy="744538"/>
          </a:xfrm>
          <a:custGeom>
            <a:avLst/>
            <a:gdLst>
              <a:gd name="T0" fmla="*/ 0 w 1406"/>
              <a:gd name="T1" fmla="*/ 2147483647 h 469"/>
              <a:gd name="T2" fmla="*/ 2147483647 w 1406"/>
              <a:gd name="T3" fmla="*/ 2147483647 h 469"/>
              <a:gd name="T4" fmla="*/ 2147483647 w 1406"/>
              <a:gd name="T5" fmla="*/ 2147483647 h 469"/>
              <a:gd name="T6" fmla="*/ 2147483647 w 1406"/>
              <a:gd name="T7" fmla="*/ 2147483647 h 469"/>
              <a:gd name="T8" fmla="*/ 2147483647 w 1406"/>
              <a:gd name="T9" fmla="*/ 2147483647 h 469"/>
              <a:gd name="T10" fmla="*/ 2147483647 w 1406"/>
              <a:gd name="T11" fmla="*/ 2147483647 h 469"/>
              <a:gd name="T12" fmla="*/ 2147483647 w 1406"/>
              <a:gd name="T13" fmla="*/ 2147483647 h 469"/>
              <a:gd name="T14" fmla="*/ 2147483647 w 1406"/>
              <a:gd name="T15" fmla="*/ 2147483647 h 469"/>
              <a:gd name="T16" fmla="*/ 2147483647 w 1406"/>
              <a:gd name="T17" fmla="*/ 2147483647 h 469"/>
              <a:gd name="T18" fmla="*/ 2147483647 w 1406"/>
              <a:gd name="T19" fmla="*/ 2147483647 h 469"/>
              <a:gd name="T20" fmla="*/ 2147483647 w 1406"/>
              <a:gd name="T21" fmla="*/ 2147483647 h 4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06"/>
              <a:gd name="T34" fmla="*/ 0 h 469"/>
              <a:gd name="T35" fmla="*/ 1406 w 1406"/>
              <a:gd name="T36" fmla="*/ 469 h 4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06" h="469">
                <a:moveTo>
                  <a:pt x="0" y="469"/>
                </a:moveTo>
                <a:cubicBezTo>
                  <a:pt x="26" y="465"/>
                  <a:pt x="52" y="461"/>
                  <a:pt x="90" y="423"/>
                </a:cubicBezTo>
                <a:cubicBezTo>
                  <a:pt x="128" y="385"/>
                  <a:pt x="188" y="295"/>
                  <a:pt x="226" y="242"/>
                </a:cubicBezTo>
                <a:cubicBezTo>
                  <a:pt x="264" y="189"/>
                  <a:pt x="287" y="144"/>
                  <a:pt x="317" y="106"/>
                </a:cubicBezTo>
                <a:cubicBezTo>
                  <a:pt x="347" y="68"/>
                  <a:pt x="370" y="30"/>
                  <a:pt x="408" y="15"/>
                </a:cubicBezTo>
                <a:cubicBezTo>
                  <a:pt x="446" y="0"/>
                  <a:pt x="499" y="0"/>
                  <a:pt x="544" y="15"/>
                </a:cubicBezTo>
                <a:cubicBezTo>
                  <a:pt x="589" y="30"/>
                  <a:pt x="635" y="68"/>
                  <a:pt x="680" y="106"/>
                </a:cubicBezTo>
                <a:cubicBezTo>
                  <a:pt x="725" y="144"/>
                  <a:pt x="771" y="204"/>
                  <a:pt x="816" y="242"/>
                </a:cubicBezTo>
                <a:cubicBezTo>
                  <a:pt x="861" y="280"/>
                  <a:pt x="899" y="303"/>
                  <a:pt x="952" y="333"/>
                </a:cubicBezTo>
                <a:cubicBezTo>
                  <a:pt x="1005" y="363"/>
                  <a:pt x="1058" y="400"/>
                  <a:pt x="1134" y="423"/>
                </a:cubicBezTo>
                <a:cubicBezTo>
                  <a:pt x="1210" y="446"/>
                  <a:pt x="1361" y="461"/>
                  <a:pt x="1406" y="469"/>
                </a:cubicBezTo>
              </a:path>
            </a:pathLst>
          </a:cu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240651" name="Text Box 96"/>
          <p:cNvSpPr txBox="1">
            <a:spLocks noChangeArrowheads="1"/>
          </p:cNvSpPr>
          <p:nvPr/>
        </p:nvSpPr>
        <p:spPr bwMode="auto">
          <a:xfrm>
            <a:off x="251138" y="4295764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Q</a:t>
            </a:r>
            <a:endParaRPr lang="en-US" altLang="pt-BR"/>
          </a:p>
        </p:txBody>
      </p:sp>
      <p:sp>
        <p:nvSpPr>
          <p:cNvPr id="240652" name="Text Box 97"/>
          <p:cNvSpPr txBox="1">
            <a:spLocks noChangeArrowheads="1"/>
          </p:cNvSpPr>
          <p:nvPr/>
        </p:nvSpPr>
        <p:spPr bwMode="auto">
          <a:xfrm>
            <a:off x="251138" y="3575039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P</a:t>
            </a:r>
            <a:endParaRPr lang="en-US" altLang="pt-BR"/>
          </a:p>
        </p:txBody>
      </p:sp>
      <p:sp>
        <p:nvSpPr>
          <p:cNvPr id="240653" name="Text Box 98"/>
          <p:cNvSpPr txBox="1">
            <a:spLocks noChangeArrowheads="1"/>
          </p:cNvSpPr>
          <p:nvPr/>
        </p:nvSpPr>
        <p:spPr bwMode="auto">
          <a:xfrm>
            <a:off x="3953188" y="2422514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altLang="pt-BR"/>
              <a:t>tempo</a:t>
            </a:r>
            <a:endParaRPr lang="en-US" altLang="pt-BR"/>
          </a:p>
        </p:txBody>
      </p:sp>
      <p:sp>
        <p:nvSpPr>
          <p:cNvPr id="240654" name="Freeform 90"/>
          <p:cNvSpPr>
            <a:spLocks/>
          </p:cNvSpPr>
          <p:nvPr/>
        </p:nvSpPr>
        <p:spPr bwMode="auto">
          <a:xfrm>
            <a:off x="1351276" y="4295764"/>
            <a:ext cx="1344612" cy="1276350"/>
          </a:xfrm>
          <a:custGeom>
            <a:avLst/>
            <a:gdLst>
              <a:gd name="T0" fmla="*/ 0 w 1406"/>
              <a:gd name="T1" fmla="*/ 2147483647 h 469"/>
              <a:gd name="T2" fmla="*/ 2147483647 w 1406"/>
              <a:gd name="T3" fmla="*/ 2147483647 h 469"/>
              <a:gd name="T4" fmla="*/ 2147483647 w 1406"/>
              <a:gd name="T5" fmla="*/ 2147483647 h 469"/>
              <a:gd name="T6" fmla="*/ 2147483647 w 1406"/>
              <a:gd name="T7" fmla="*/ 2147483647 h 469"/>
              <a:gd name="T8" fmla="*/ 2147483647 w 1406"/>
              <a:gd name="T9" fmla="*/ 2147483647 h 469"/>
              <a:gd name="T10" fmla="*/ 2147483647 w 1406"/>
              <a:gd name="T11" fmla="*/ 2147483647 h 469"/>
              <a:gd name="T12" fmla="*/ 2147483647 w 1406"/>
              <a:gd name="T13" fmla="*/ 2147483647 h 469"/>
              <a:gd name="T14" fmla="*/ 2147483647 w 1406"/>
              <a:gd name="T15" fmla="*/ 2147483647 h 469"/>
              <a:gd name="T16" fmla="*/ 2147483647 w 1406"/>
              <a:gd name="T17" fmla="*/ 2147483647 h 469"/>
              <a:gd name="T18" fmla="*/ 2147483647 w 1406"/>
              <a:gd name="T19" fmla="*/ 2147483647 h 469"/>
              <a:gd name="T20" fmla="*/ 2147483647 w 1406"/>
              <a:gd name="T21" fmla="*/ 2147483647 h 4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406"/>
              <a:gd name="T34" fmla="*/ 0 h 469"/>
              <a:gd name="T35" fmla="*/ 1406 w 1406"/>
              <a:gd name="T36" fmla="*/ 469 h 4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406" h="469">
                <a:moveTo>
                  <a:pt x="0" y="469"/>
                </a:moveTo>
                <a:cubicBezTo>
                  <a:pt x="26" y="465"/>
                  <a:pt x="52" y="461"/>
                  <a:pt x="90" y="423"/>
                </a:cubicBezTo>
                <a:cubicBezTo>
                  <a:pt x="128" y="385"/>
                  <a:pt x="188" y="295"/>
                  <a:pt x="226" y="242"/>
                </a:cubicBezTo>
                <a:cubicBezTo>
                  <a:pt x="264" y="189"/>
                  <a:pt x="287" y="144"/>
                  <a:pt x="317" y="106"/>
                </a:cubicBezTo>
                <a:cubicBezTo>
                  <a:pt x="347" y="68"/>
                  <a:pt x="370" y="30"/>
                  <a:pt x="408" y="15"/>
                </a:cubicBezTo>
                <a:cubicBezTo>
                  <a:pt x="446" y="0"/>
                  <a:pt x="499" y="0"/>
                  <a:pt x="544" y="15"/>
                </a:cubicBezTo>
                <a:cubicBezTo>
                  <a:pt x="589" y="30"/>
                  <a:pt x="635" y="68"/>
                  <a:pt x="680" y="106"/>
                </a:cubicBezTo>
                <a:cubicBezTo>
                  <a:pt x="725" y="144"/>
                  <a:pt x="771" y="204"/>
                  <a:pt x="816" y="242"/>
                </a:cubicBezTo>
                <a:cubicBezTo>
                  <a:pt x="861" y="280"/>
                  <a:pt x="899" y="303"/>
                  <a:pt x="952" y="333"/>
                </a:cubicBezTo>
                <a:cubicBezTo>
                  <a:pt x="1005" y="363"/>
                  <a:pt x="1058" y="400"/>
                  <a:pt x="1134" y="423"/>
                </a:cubicBezTo>
                <a:cubicBezTo>
                  <a:pt x="1210" y="446"/>
                  <a:pt x="1361" y="461"/>
                  <a:pt x="1406" y="469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240655" name="Text Box 15"/>
          <p:cNvSpPr txBox="1">
            <a:spLocks noChangeArrowheads="1"/>
          </p:cNvSpPr>
          <p:nvPr/>
        </p:nvSpPr>
        <p:spPr bwMode="auto">
          <a:xfrm>
            <a:off x="2967352" y="3663940"/>
            <a:ext cx="1586203" cy="64633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pt-BR">
                <a:solidFill>
                  <a:srgbClr val="00FF00"/>
                </a:solidFill>
              </a:rPr>
              <a:t>bacia alongada</a:t>
            </a:r>
          </a:p>
          <a:p>
            <a:r>
              <a:rPr lang="en-US" altLang="pt-BR">
                <a:solidFill>
                  <a:srgbClr val="FF0000"/>
                </a:solidFill>
              </a:rPr>
              <a:t>bacia circular</a:t>
            </a:r>
          </a:p>
        </p:txBody>
      </p:sp>
      <p:pic>
        <p:nvPicPr>
          <p:cNvPr id="12290" name="Picture 2" descr="nfluência da forma da bacia nos processos hidrológicos. Fonte:... |  Download Scientific Diagram">
            <a:extLst>
              <a:ext uri="{FF2B5EF4-FFF2-40B4-BE49-F238E27FC236}">
                <a16:creationId xmlns:a16="http://schemas.microsoft.com/office/drawing/2014/main" id="{6CA36AEC-49AC-48A0-ADC2-9CD06391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81" y="2038709"/>
            <a:ext cx="5303228" cy="37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94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B9DEA6-BE02-4611-BBE1-CB68127C96FC}"/>
              </a:ext>
            </a:extLst>
          </p:cNvPr>
          <p:cNvSpPr txBox="1"/>
          <p:nvPr/>
        </p:nvSpPr>
        <p:spPr>
          <a:xfrm>
            <a:off x="603160" y="151729"/>
            <a:ext cx="10985680" cy="239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Bacia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Hidrográfica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400" dirty="0"/>
              <a:t>	</a:t>
            </a:r>
            <a:r>
              <a:rPr lang="pt-BR" sz="3600" b="1" dirty="0"/>
              <a:t>Divisor:</a:t>
            </a:r>
          </a:p>
          <a:p>
            <a:pPr algn="ctr">
              <a:lnSpc>
                <a:spcPct val="150000"/>
              </a:lnSpc>
            </a:pPr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Superficial x Subterrâneo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Bacias hidrográficas – Divisores de água - ppt video online carregar">
            <a:extLst>
              <a:ext uri="{FF2B5EF4-FFF2-40B4-BE49-F238E27FC236}">
                <a16:creationId xmlns:a16="http://schemas.microsoft.com/office/drawing/2014/main" id="{7E94CB32-93B3-4194-939C-2491CC8C2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6" b="24883"/>
          <a:stretch/>
        </p:blipFill>
        <p:spPr bwMode="auto">
          <a:xfrm>
            <a:off x="1433848" y="2426104"/>
            <a:ext cx="9144000" cy="367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7E26B0-7D04-45DA-94A2-DE5F30663DBA}"/>
              </a:ext>
            </a:extLst>
          </p:cNvPr>
          <p:cNvSpPr txBox="1"/>
          <p:nvPr/>
        </p:nvSpPr>
        <p:spPr>
          <a:xfrm>
            <a:off x="1614152" y="6096583"/>
            <a:ext cx="6098146" cy="363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01000"/>
              </a:lnSpc>
              <a:spcBef>
                <a:spcPts val="600"/>
              </a:spcBef>
            </a:pPr>
            <a:r>
              <a:rPr lang="en-GB" altLang="en-US" b="1" dirty="0">
                <a:solidFill>
                  <a:srgbClr val="000000"/>
                </a:solidFill>
                <a:latin typeface="Tahoma;Tahoma" pitchFamily="32" charset="0"/>
              </a:rPr>
              <a:t>Fig. 1 - Corte transversal de </a:t>
            </a:r>
            <a:r>
              <a:rPr lang="en-GB" altLang="en-US" b="1" dirty="0" err="1">
                <a:solidFill>
                  <a:srgbClr val="000000"/>
                </a:solidFill>
                <a:latin typeface="Tahoma;Tahoma" pitchFamily="32" charset="0"/>
              </a:rPr>
              <a:t>uma</a:t>
            </a:r>
            <a:r>
              <a:rPr lang="en-GB" altLang="en-US" b="1" dirty="0">
                <a:solidFill>
                  <a:srgbClr val="000000"/>
                </a:solidFill>
                <a:latin typeface="Tahoma;Tahoma" pitchFamily="32" charset="0"/>
              </a:rPr>
              <a:t> </a:t>
            </a:r>
            <a:r>
              <a:rPr lang="en-GB" altLang="en-US" b="1" dirty="0" err="1">
                <a:solidFill>
                  <a:srgbClr val="000000"/>
                </a:solidFill>
                <a:latin typeface="Tahoma;Tahoma" pitchFamily="32" charset="0"/>
              </a:rPr>
              <a:t>bacia</a:t>
            </a:r>
            <a:r>
              <a:rPr lang="en-GB" altLang="en-US" b="1" dirty="0">
                <a:solidFill>
                  <a:srgbClr val="000000"/>
                </a:solidFill>
                <a:latin typeface="Tahoma;Tahoma" pitchFamily="32" charset="0"/>
              </a:rPr>
              <a:t> (Fonte: VILLELA, 1975).</a:t>
            </a:r>
            <a:r>
              <a:rPr lang="en-GB" altLang="en-US" dirty="0">
                <a:solidFill>
                  <a:srgbClr val="000000"/>
                </a:solidFill>
                <a:latin typeface="Tahoma;Tahoma" pitchFamily="3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232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068AE-5525-4866-9869-C88A182E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839" y="2635175"/>
            <a:ext cx="2924583" cy="254353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24000" y="1"/>
            <a:ext cx="3639312" cy="745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02740" y="90288"/>
            <a:ext cx="332359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106805" algn="l"/>
                <a:tab pos="1667510" algn="l"/>
                <a:tab pos="2835275" algn="l"/>
              </a:tabLst>
            </a:pPr>
            <a:r>
              <a:rPr sz="2800" b="1" spc="-20" dirty="0">
                <a:latin typeface="Calibri (Corpo)"/>
                <a:cs typeface="Comic Sans MS"/>
              </a:rPr>
              <a:t>F</a:t>
            </a:r>
            <a:r>
              <a:rPr sz="2800" b="1" spc="-35" dirty="0">
                <a:latin typeface="Calibri (Corpo)"/>
                <a:cs typeface="Comic Sans MS"/>
              </a:rPr>
              <a:t>a</a:t>
            </a:r>
            <a:r>
              <a:rPr sz="2800" b="1" spc="-20" dirty="0">
                <a:latin typeface="Calibri (Corpo)"/>
                <a:cs typeface="Comic Sans MS"/>
              </a:rPr>
              <a:t>to</a:t>
            </a:r>
            <a:r>
              <a:rPr sz="2800" b="1" spc="-15" dirty="0">
                <a:latin typeface="Calibri (Corpo)"/>
                <a:cs typeface="Comic Sans MS"/>
              </a:rPr>
              <a:t>r</a:t>
            </a:r>
            <a:r>
              <a:rPr sz="2800" b="1" dirty="0">
                <a:latin typeface="Calibri (Corpo)"/>
                <a:cs typeface="Times New Roman"/>
              </a:rPr>
              <a:t>	</a:t>
            </a:r>
            <a:r>
              <a:rPr sz="2800" b="1" spc="-20" dirty="0">
                <a:latin typeface="Calibri (Corpo)"/>
                <a:cs typeface="Comic Sans MS"/>
              </a:rPr>
              <a:t>de</a:t>
            </a:r>
            <a:r>
              <a:rPr sz="2800" b="1" dirty="0">
                <a:latin typeface="Calibri (Corpo)"/>
                <a:cs typeface="Times New Roman"/>
              </a:rPr>
              <a:t>	</a:t>
            </a:r>
            <a:r>
              <a:rPr sz="2800" b="1" spc="-25" dirty="0">
                <a:latin typeface="Calibri (Corpo)"/>
                <a:cs typeface="Comic Sans MS"/>
              </a:rPr>
              <a:t>form</a:t>
            </a:r>
            <a:r>
              <a:rPr sz="2800" b="1" spc="-20" dirty="0">
                <a:latin typeface="Calibri (Corpo)"/>
                <a:cs typeface="Comic Sans MS"/>
              </a:rPr>
              <a:t>a</a:t>
            </a:r>
            <a:r>
              <a:rPr sz="2800" b="1" dirty="0">
                <a:latin typeface="Calibri (Corpo)"/>
                <a:cs typeface="Times New Roman"/>
              </a:rPr>
              <a:t>	</a:t>
            </a:r>
            <a:r>
              <a:rPr sz="2800" b="1" spc="-20" dirty="0">
                <a:latin typeface="Calibri (Corpo)"/>
                <a:cs typeface="Comic Sans MS"/>
              </a:rPr>
              <a:t>(</a:t>
            </a:r>
            <a:r>
              <a:rPr sz="2800" b="1" spc="-35" dirty="0">
                <a:latin typeface="Calibri (Corpo)"/>
                <a:cs typeface="Comic Sans MS"/>
              </a:rPr>
              <a:t>F</a:t>
            </a:r>
            <a:r>
              <a:rPr sz="2800" b="1" dirty="0">
                <a:latin typeface="Calibri (Corpo)"/>
                <a:cs typeface="Comic Sans MS"/>
              </a:rPr>
              <a:t>)</a:t>
            </a:r>
            <a:endParaRPr sz="2800" dirty="0">
              <a:latin typeface="Calibri (Corpo)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64272" y="1691662"/>
            <a:ext cx="32004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19524" y="0"/>
                </a:lnTo>
              </a:path>
            </a:pathLst>
          </a:custGeom>
          <a:ln w="170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395" y="1730282"/>
            <a:ext cx="271780" cy="40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975" i="1" spc="-502" baseline="-25157" dirty="0">
                <a:latin typeface="Verdana"/>
                <a:cs typeface="Verdana"/>
              </a:rPr>
              <a:t>L</a:t>
            </a:r>
            <a:r>
              <a:rPr sz="1850" spc="-140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80550" y="1155614"/>
            <a:ext cx="3236976" cy="28803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9720" y="670803"/>
            <a:ext cx="7102475" cy="1254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Calibri (Corpo)"/>
                <a:cs typeface="Comic Sans MS"/>
              </a:rPr>
              <a:t>R</a:t>
            </a:r>
            <a:r>
              <a:rPr sz="2400" spc="5" dirty="0">
                <a:latin typeface="Calibri (Corpo)"/>
                <a:cs typeface="Comic Sans MS"/>
              </a:rPr>
              <a:t>e</a:t>
            </a:r>
            <a:r>
              <a:rPr sz="2400" spc="-15" dirty="0">
                <a:latin typeface="Calibri (Corpo)"/>
                <a:cs typeface="Comic Sans MS"/>
              </a:rPr>
              <a:t>laciona</a:t>
            </a:r>
            <a:r>
              <a:rPr sz="2400" spc="120" dirty="0">
                <a:latin typeface="Calibri (Corpo)"/>
                <a:cs typeface="Times New Roman"/>
              </a:rPr>
              <a:t> </a:t>
            </a:r>
            <a:r>
              <a:rPr sz="2400" spc="-15" dirty="0">
                <a:latin typeface="Calibri (Corpo)"/>
                <a:cs typeface="Comic Sans MS"/>
              </a:rPr>
              <a:t>a</a:t>
            </a:r>
            <a:r>
              <a:rPr sz="2400" spc="100" dirty="0">
                <a:latin typeface="Calibri (Corpo)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 (Corpo)"/>
                <a:cs typeface="Comic Sans MS"/>
              </a:rPr>
              <a:t>form</a:t>
            </a:r>
            <a:r>
              <a:rPr sz="2400" dirty="0">
                <a:solidFill>
                  <a:srgbClr val="FF0000"/>
                </a:solidFill>
                <a:latin typeface="Calibri (Corpo)"/>
                <a:cs typeface="Comic Sans MS"/>
              </a:rPr>
              <a:t>a</a:t>
            </a:r>
            <a:r>
              <a:rPr sz="2400" spc="114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 (Corpo)"/>
                <a:cs typeface="Comic Sans MS"/>
              </a:rPr>
              <a:t>d</a:t>
            </a:r>
            <a:r>
              <a:rPr sz="2400" dirty="0">
                <a:solidFill>
                  <a:srgbClr val="FF0000"/>
                </a:solidFill>
                <a:latin typeface="Calibri (Corpo)"/>
                <a:cs typeface="Comic Sans MS"/>
              </a:rPr>
              <a:t>a</a:t>
            </a:r>
            <a:r>
              <a:rPr sz="2400" spc="114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 (Corpo)"/>
                <a:cs typeface="Comic Sans MS"/>
              </a:rPr>
              <a:t>baci</a:t>
            </a:r>
            <a:r>
              <a:rPr sz="2400" spc="-15" dirty="0">
                <a:solidFill>
                  <a:srgbClr val="FF0000"/>
                </a:solidFill>
                <a:latin typeface="Calibri (Corpo)"/>
                <a:cs typeface="Comic Sans MS"/>
              </a:rPr>
              <a:t>a</a:t>
            </a:r>
            <a:r>
              <a:rPr sz="2400" spc="120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 (Corpo)"/>
                <a:cs typeface="Comic Sans MS"/>
              </a:rPr>
              <a:t>com</a:t>
            </a:r>
            <a:r>
              <a:rPr sz="2400" spc="114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 (Corpo)"/>
                <a:cs typeface="Comic Sans MS"/>
              </a:rPr>
              <a:t>a</a:t>
            </a:r>
            <a:r>
              <a:rPr sz="2400" spc="105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 (Corpo)"/>
                <a:cs typeface="Comic Sans MS"/>
              </a:rPr>
              <a:t>d</a:t>
            </a:r>
            <a:r>
              <a:rPr sz="2400" dirty="0">
                <a:solidFill>
                  <a:srgbClr val="FF0000"/>
                </a:solidFill>
                <a:latin typeface="Calibri (Corpo)"/>
                <a:cs typeface="Comic Sans MS"/>
              </a:rPr>
              <a:t>e</a:t>
            </a:r>
            <a:r>
              <a:rPr sz="2400" spc="125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 (Corpo)"/>
                <a:cs typeface="Comic Sans MS"/>
              </a:rPr>
              <a:t>um</a:t>
            </a:r>
            <a:r>
              <a:rPr sz="2400" spc="114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 (Corpo)"/>
                <a:cs typeface="Comic Sans MS"/>
              </a:rPr>
              <a:t>retângul</a:t>
            </a:r>
            <a:r>
              <a:rPr sz="2400" spc="10" dirty="0">
                <a:solidFill>
                  <a:srgbClr val="FF0000"/>
                </a:solidFill>
                <a:latin typeface="Calibri (Corpo)"/>
                <a:cs typeface="Comic Sans MS"/>
              </a:rPr>
              <a:t>o</a:t>
            </a:r>
            <a:r>
              <a:rPr sz="2400" dirty="0">
                <a:solidFill>
                  <a:srgbClr val="FF0000"/>
                </a:solidFill>
                <a:latin typeface="Calibri (Corpo)"/>
                <a:cs typeface="Comic Sans MS"/>
              </a:rPr>
              <a:t>.</a:t>
            </a:r>
            <a:endParaRPr sz="2400" dirty="0">
              <a:latin typeface="Calibri (Corpo)"/>
              <a:cs typeface="Comic Sans MS"/>
            </a:endParaRPr>
          </a:p>
          <a:p>
            <a:pPr>
              <a:spcBef>
                <a:spcPts val="14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R="1003935" algn="ctr">
              <a:tabLst>
                <a:tab pos="292100" algn="l"/>
                <a:tab pos="625475" algn="l"/>
              </a:tabLst>
            </a:pPr>
            <a:r>
              <a:rPr sz="2650" i="1" spc="-229" dirty="0">
                <a:latin typeface="Verdana"/>
                <a:cs typeface="Verdana"/>
              </a:rPr>
              <a:t>F</a:t>
            </a:r>
            <a:r>
              <a:rPr sz="2650" i="1" spc="-229" dirty="0">
                <a:latin typeface="Times New Roman"/>
                <a:cs typeface="Times New Roman"/>
              </a:rPr>
              <a:t>	</a:t>
            </a:r>
            <a:r>
              <a:rPr sz="2650" spc="-220" dirty="0">
                <a:latin typeface="Symbol"/>
                <a:cs typeface="Symbol"/>
              </a:rPr>
              <a:t></a:t>
            </a:r>
            <a:r>
              <a:rPr sz="2650" spc="-220" dirty="0">
                <a:latin typeface="Times New Roman"/>
                <a:cs typeface="Times New Roman"/>
              </a:rPr>
              <a:t>	</a:t>
            </a:r>
            <a:r>
              <a:rPr sz="3975" i="1" spc="-412" baseline="35639" dirty="0">
                <a:latin typeface="Verdana"/>
                <a:cs typeface="Verdana"/>
              </a:rPr>
              <a:t>A</a:t>
            </a:r>
            <a:endParaRPr sz="3975" baseline="35639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857" y="3860229"/>
            <a:ext cx="8987790" cy="27121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893185">
              <a:lnSpc>
                <a:spcPct val="128699"/>
              </a:lnSpc>
            </a:pPr>
            <a:r>
              <a:rPr sz="2800" b="1" spc="-2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800" b="1" spc="24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alto</a:t>
            </a:r>
            <a:r>
              <a:rPr sz="2800" b="1" spc="26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8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cheias</a:t>
            </a:r>
            <a:r>
              <a:rPr sz="28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sz="28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rápidas</a:t>
            </a:r>
            <a:r>
              <a:rPr sz="2800" b="1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800" b="1" spc="24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2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</a:t>
            </a:r>
            <a:r>
              <a:rPr sz="2800" b="1" spc="2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800" b="1" spc="-2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800" b="1" spc="22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8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cheias</a:t>
            </a:r>
            <a:r>
              <a:rPr sz="2800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sz="2800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2800" b="1" spc="-3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b="1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1"/>
              </a:spcBef>
            </a:pP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00499"/>
              </a:lnSpc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 </a:t>
            </a:r>
            <a:r>
              <a:rPr sz="2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4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sz="2400" b="1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</a:t>
            </a:r>
            <a:r>
              <a:rPr sz="2400" b="1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sz="2400" b="1" spc="17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sz="2400" b="1" spc="16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sz="2400" b="1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sz="2400" b="1" spc="17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  </a:t>
            </a:r>
            <a:r>
              <a:rPr sz="2400" b="1" spc="16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sz="2400" b="1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400" b="1" spc="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b="1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b="1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400" b="1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400" b="1" spc="17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sz="2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menor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possibili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ocorrência 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chuva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rindo, simultaneamente,</a:t>
            </a:r>
            <a:r>
              <a:rPr sz="2400" b="1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</a:t>
            </a:r>
            <a:r>
              <a:rPr sz="2400" b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b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sua</a:t>
            </a:r>
            <a:r>
              <a:rPr sz="2400" b="1" spc="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b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tensão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9712" y="2481848"/>
            <a:ext cx="476504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ár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cia</a:t>
            </a:r>
            <a:r>
              <a:rPr sz="20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spc="22" baseline="256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12700"/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mpri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0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ixo</a:t>
            </a:r>
            <a:r>
              <a:rPr sz="20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cia</a:t>
            </a:r>
            <a:r>
              <a:rPr sz="20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(m).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9660396" y="6572382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/>
              <a:t>Aula:Sanches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3670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D1E56-8F70-4253-9956-469E1CF2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86" y="2320290"/>
            <a:ext cx="9516428" cy="22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72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1787" y="1062086"/>
            <a:ext cx="898842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sz="2400" spc="-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 </a:t>
            </a:r>
            <a:r>
              <a:rPr sz="24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4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</a:t>
            </a:r>
            <a:r>
              <a:rPr sz="2400" spc="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sz="2400" spc="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círcu</a:t>
            </a:r>
            <a:r>
              <a:rPr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sz="2400" spc="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  <a:r>
              <a:rPr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itui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relação </a:t>
            </a:r>
            <a:r>
              <a:rPr sz="24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 </a:t>
            </a:r>
            <a:r>
              <a:rPr sz="24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perímetr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(P,</a:t>
            </a:r>
            <a:r>
              <a:rPr sz="24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m)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2400" spc="-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unferênc</a:t>
            </a:r>
            <a:r>
              <a:rPr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círcul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4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área</a:t>
            </a:r>
            <a:r>
              <a:rPr sz="24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2400" spc="-30" baseline="24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igua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4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baci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3" name="object 3"/>
          <p:cNvSpPr/>
          <p:nvPr/>
        </p:nvSpPr>
        <p:spPr>
          <a:xfrm>
            <a:off x="4033072" y="4574185"/>
            <a:ext cx="36195" cy="26034"/>
          </a:xfrm>
          <a:custGeom>
            <a:avLst/>
            <a:gdLst/>
            <a:ahLst/>
            <a:cxnLst/>
            <a:rect l="l" t="t" r="r" b="b"/>
            <a:pathLst>
              <a:path w="36194" h="26035">
                <a:moveTo>
                  <a:pt x="0" y="25500"/>
                </a:moveTo>
                <a:lnTo>
                  <a:pt x="35741" y="0"/>
                </a:lnTo>
              </a:path>
            </a:pathLst>
          </a:custGeom>
          <a:ln w="160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8814" y="4582674"/>
            <a:ext cx="50165" cy="120014"/>
          </a:xfrm>
          <a:custGeom>
            <a:avLst/>
            <a:gdLst/>
            <a:ahLst/>
            <a:cxnLst/>
            <a:rect l="l" t="t" r="r" b="b"/>
            <a:pathLst>
              <a:path w="50164" h="120014">
                <a:moveTo>
                  <a:pt x="0" y="0"/>
                </a:moveTo>
                <a:lnTo>
                  <a:pt x="50018" y="119978"/>
                </a:lnTo>
              </a:path>
            </a:pathLst>
          </a:custGeom>
          <a:ln w="29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5965" y="4337386"/>
            <a:ext cx="71755" cy="365760"/>
          </a:xfrm>
          <a:custGeom>
            <a:avLst/>
            <a:gdLst/>
            <a:ahLst/>
            <a:cxnLst/>
            <a:rect l="l" t="t" r="r" b="b"/>
            <a:pathLst>
              <a:path w="71755" h="365760">
                <a:moveTo>
                  <a:pt x="0" y="365267"/>
                </a:moveTo>
                <a:lnTo>
                  <a:pt x="71472" y="0"/>
                </a:lnTo>
              </a:path>
            </a:pathLst>
          </a:custGeom>
          <a:ln w="143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7437" y="4337386"/>
            <a:ext cx="240665" cy="0"/>
          </a:xfrm>
          <a:custGeom>
            <a:avLst/>
            <a:gdLst/>
            <a:ahLst/>
            <a:cxnLst/>
            <a:rect l="l" t="t" r="r" b="b"/>
            <a:pathLst>
              <a:path w="240664">
                <a:moveTo>
                  <a:pt x="0" y="0"/>
                </a:moveTo>
                <a:lnTo>
                  <a:pt x="240318" y="0"/>
                </a:lnTo>
              </a:path>
            </a:pathLst>
          </a:custGeom>
          <a:ln w="169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7341" y="4275837"/>
            <a:ext cx="469265" cy="0"/>
          </a:xfrm>
          <a:custGeom>
            <a:avLst/>
            <a:gdLst/>
            <a:ahLst/>
            <a:cxnLst/>
            <a:rect l="l" t="t" r="r" b="b"/>
            <a:pathLst>
              <a:path w="469264">
                <a:moveTo>
                  <a:pt x="0" y="0"/>
                </a:moveTo>
                <a:lnTo>
                  <a:pt x="468989" y="0"/>
                </a:lnTo>
              </a:path>
            </a:pathLst>
          </a:custGeom>
          <a:ln w="169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17788" y="4391172"/>
            <a:ext cx="221615" cy="40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50" i="1" spc="-275" dirty="0">
                <a:latin typeface="Verdana"/>
                <a:cs typeface="Verdana"/>
              </a:rPr>
              <a:t>A</a:t>
            </a:r>
            <a:endParaRPr sz="26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98200" y="3851795"/>
            <a:ext cx="1624330" cy="40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438275" algn="l"/>
              </a:tabLst>
            </a:pPr>
            <a:r>
              <a:rPr sz="2650" i="1" spc="-285" dirty="0">
                <a:latin typeface="Verdana"/>
                <a:cs typeface="Verdana"/>
              </a:rPr>
              <a:t>K</a:t>
            </a:r>
            <a:r>
              <a:rPr sz="2650" i="1" spc="-210" dirty="0">
                <a:latin typeface="Verdana"/>
                <a:cs typeface="Verdana"/>
              </a:rPr>
              <a:t>c</a:t>
            </a:r>
            <a:r>
              <a:rPr sz="2650" i="1" spc="170" dirty="0">
                <a:latin typeface="Times New Roman"/>
                <a:cs typeface="Times New Roman"/>
              </a:rPr>
              <a:t> </a:t>
            </a:r>
            <a:r>
              <a:rPr sz="2650" spc="-220" dirty="0">
                <a:latin typeface="Symbol"/>
                <a:cs typeface="Symbol"/>
              </a:rPr>
              <a:t></a:t>
            </a:r>
            <a:r>
              <a:rPr sz="2650" spc="40" dirty="0">
                <a:latin typeface="Times New Roman"/>
                <a:cs typeface="Times New Roman"/>
              </a:rPr>
              <a:t> </a:t>
            </a:r>
            <a:r>
              <a:rPr sz="2650" spc="-204" dirty="0">
                <a:latin typeface="Times New Roman"/>
                <a:cs typeface="Times New Roman"/>
              </a:rPr>
              <a:t>0</a:t>
            </a:r>
            <a:r>
              <a:rPr sz="2650" spc="-150" dirty="0">
                <a:latin typeface="Verdana"/>
                <a:cs typeface="Verdana"/>
              </a:rPr>
              <a:t>.</a:t>
            </a:r>
            <a:r>
              <a:rPr sz="2650" spc="-204" dirty="0">
                <a:latin typeface="Times New Roman"/>
                <a:cs typeface="Times New Roman"/>
              </a:rPr>
              <a:t>2</a:t>
            </a:r>
            <a:r>
              <a:rPr sz="2650" spc="-200" dirty="0">
                <a:latin typeface="Times New Roman"/>
                <a:cs typeface="Times New Roman"/>
              </a:rPr>
              <a:t>8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3975" i="1" spc="-359" baseline="35639" dirty="0">
                <a:latin typeface="Verdana"/>
                <a:cs typeface="Verdana"/>
              </a:rPr>
              <a:t>P</a:t>
            </a:r>
            <a:endParaRPr sz="3975" baseline="35639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31568" y="2477442"/>
            <a:ext cx="5023433" cy="3564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4001" y="1"/>
            <a:ext cx="6754367" cy="83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02740" y="98079"/>
            <a:ext cx="805765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383790" algn="l"/>
                <a:tab pos="3025775" algn="l"/>
                <a:tab pos="5638165" algn="l"/>
              </a:tabLst>
            </a:pP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2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eficient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	de	c</a:t>
            </a:r>
            <a:r>
              <a:rPr sz="32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sz="32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cidade	</a:t>
            </a:r>
            <a:r>
              <a:rPr sz="32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(Kc)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08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758425-ACDA-4539-BD3A-72316FE60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25753"/>
              </p:ext>
            </p:extLst>
          </p:nvPr>
        </p:nvGraphicFramePr>
        <p:xfrm>
          <a:off x="1595549" y="3166652"/>
          <a:ext cx="869610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609">
                  <a:extLst>
                    <a:ext uri="{9D8B030D-6E8A-4147-A177-3AD203B41FA5}">
                      <a16:colId xmlns:a16="http://schemas.microsoft.com/office/drawing/2014/main" val="2558263612"/>
                    </a:ext>
                  </a:extLst>
                </a:gridCol>
                <a:gridCol w="5795493">
                  <a:extLst>
                    <a:ext uri="{9D8B030D-6E8A-4147-A177-3AD203B41FA5}">
                      <a16:colId xmlns:a16="http://schemas.microsoft.com/office/drawing/2014/main" val="1407037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CARACTERÍSTICA DA BACIA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964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 – 1,25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Bacia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propensão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grande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enchentes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2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1,25 – 1,50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Bacia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tendência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grande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enchentes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1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 1,50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Bacia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sujeita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grandes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enchentes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8080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39E01F-A7AE-4B8F-B29E-FE64D6CCBC39}"/>
              </a:ext>
            </a:extLst>
          </p:cNvPr>
          <p:cNvSpPr txBox="1"/>
          <p:nvPr/>
        </p:nvSpPr>
        <p:spPr>
          <a:xfrm>
            <a:off x="860738" y="780797"/>
            <a:ext cx="104705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2"/>
              </a:spcBef>
            </a:pPr>
            <a:endParaRPr lang="pt-BR" sz="24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299"/>
              </a:lnSpc>
            </a:pPr>
            <a:r>
              <a:rPr lang="pt-BR" sz="2400" spc="-5" dirty="0">
                <a:latin typeface="Calibri (Corpo)"/>
                <a:cs typeface="Bookman Old Style"/>
              </a:rPr>
              <a:t>Form</a:t>
            </a:r>
            <a:r>
              <a:rPr lang="pt-BR" sz="2400" dirty="0">
                <a:latin typeface="Calibri (Corpo)"/>
                <a:cs typeface="Bookman Old Style"/>
              </a:rPr>
              <a:t>a</a:t>
            </a:r>
            <a:r>
              <a:rPr lang="pt-BR" sz="2400" spc="180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pr</a:t>
            </a:r>
            <a:r>
              <a:rPr lang="pt-BR" sz="2400" spc="-15" dirty="0">
                <a:latin typeface="Calibri (Corpo)"/>
                <a:cs typeface="Bookman Old Style"/>
              </a:rPr>
              <a:t>ó</a:t>
            </a:r>
            <a:r>
              <a:rPr lang="pt-BR" sz="2400" spc="-20" dirty="0">
                <a:latin typeface="Calibri (Corpo)"/>
                <a:cs typeface="Bookman Old Style"/>
              </a:rPr>
              <a:t>xim</a:t>
            </a:r>
            <a:r>
              <a:rPr lang="pt-BR" sz="2400" spc="-15" dirty="0">
                <a:latin typeface="Calibri (Corpo)"/>
                <a:cs typeface="Bookman Old Style"/>
              </a:rPr>
              <a:t>a</a:t>
            </a:r>
            <a:r>
              <a:rPr lang="pt-BR" sz="2400" spc="180" dirty="0">
                <a:latin typeface="Calibri (Corpo)"/>
                <a:cs typeface="Times New Roman"/>
              </a:rPr>
              <a:t> </a:t>
            </a:r>
            <a:r>
              <a:rPr lang="pt-BR" sz="2400" dirty="0">
                <a:latin typeface="Calibri (Corpo)"/>
                <a:cs typeface="Bookman Old Style"/>
              </a:rPr>
              <a:t>à</a:t>
            </a:r>
            <a:r>
              <a:rPr lang="pt-BR" sz="2400" spc="175" dirty="0">
                <a:latin typeface="Calibri (Corpo)"/>
                <a:cs typeface="Times New Roman"/>
              </a:rPr>
              <a:t> </a:t>
            </a:r>
            <a:r>
              <a:rPr lang="pt-BR" sz="2400" dirty="0">
                <a:latin typeface="Calibri (Corpo)"/>
                <a:cs typeface="Bookman Old Style"/>
              </a:rPr>
              <a:t>de</a:t>
            </a:r>
            <a:r>
              <a:rPr lang="pt-BR" sz="2400" spc="180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u</a:t>
            </a:r>
            <a:r>
              <a:rPr lang="pt-BR" sz="2400" dirty="0">
                <a:latin typeface="Calibri (Corpo)"/>
                <a:cs typeface="Bookman Old Style"/>
              </a:rPr>
              <a:t>m</a:t>
            </a:r>
            <a:r>
              <a:rPr lang="pt-BR" sz="2400" spc="180" dirty="0">
                <a:latin typeface="Calibri (Corpo)"/>
                <a:cs typeface="Times New Roman"/>
              </a:rPr>
              <a:t> </a:t>
            </a:r>
            <a:r>
              <a:rPr lang="pt-BR" sz="2400" spc="-15" dirty="0">
                <a:latin typeface="Calibri (Corpo)"/>
                <a:cs typeface="Bookman Old Style"/>
              </a:rPr>
              <a:t>circu</a:t>
            </a:r>
            <a:r>
              <a:rPr lang="pt-BR" sz="2400" dirty="0">
                <a:latin typeface="Calibri (Corpo)"/>
                <a:cs typeface="Bookman Old Style"/>
              </a:rPr>
              <a:t>lo</a:t>
            </a:r>
            <a:r>
              <a:rPr lang="pt-BR" sz="2400" spc="180" dirty="0">
                <a:latin typeface="Calibri (Corpo)"/>
                <a:cs typeface="Times New Roman"/>
              </a:rPr>
              <a:t> </a:t>
            </a:r>
            <a:r>
              <a:rPr lang="pt-BR" sz="2400" dirty="0">
                <a:latin typeface="Calibri (Corpo)"/>
                <a:cs typeface="Bookman Old Style"/>
              </a:rPr>
              <a:t>(Kc</a:t>
            </a:r>
            <a:r>
              <a:rPr lang="pt-BR" sz="2400" spc="-5" dirty="0">
                <a:latin typeface="Calibri (Corpo)"/>
                <a:cs typeface="Bookman Old Style"/>
              </a:rPr>
              <a:t>=</a:t>
            </a:r>
            <a:r>
              <a:rPr lang="pt-BR" sz="2400" spc="-20" dirty="0">
                <a:latin typeface="Calibri (Corpo)"/>
                <a:cs typeface="Bookman Old Style"/>
              </a:rPr>
              <a:t>1</a:t>
            </a:r>
            <a:r>
              <a:rPr lang="pt-BR" sz="2400" spc="-10" dirty="0">
                <a:latin typeface="Calibri (Corpo)"/>
                <a:cs typeface="Bookman Old Style"/>
              </a:rPr>
              <a:t>)</a:t>
            </a:r>
            <a:r>
              <a:rPr lang="pt-BR" sz="2400" spc="180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t</a:t>
            </a:r>
            <a:r>
              <a:rPr lang="pt-BR" sz="2400" dirty="0">
                <a:latin typeface="Calibri (Corpo)"/>
                <a:cs typeface="Bookman Old Style"/>
              </a:rPr>
              <a:t>ende</a:t>
            </a:r>
            <a:r>
              <a:rPr lang="pt-BR" sz="2400" spc="180" dirty="0">
                <a:latin typeface="Calibri (Corpo)"/>
                <a:cs typeface="Times New Roman"/>
              </a:rPr>
              <a:t> </a:t>
            </a:r>
            <a:r>
              <a:rPr lang="pt-BR" sz="2400" dirty="0">
                <a:latin typeface="Calibri (Corpo)"/>
                <a:cs typeface="Bookman Old Style"/>
              </a:rPr>
              <a:t>a</a:t>
            </a:r>
            <a:r>
              <a:rPr lang="pt-BR" sz="2400" spc="190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p</a:t>
            </a:r>
            <a:r>
              <a:rPr lang="pt-BR" sz="2400" spc="-15" dirty="0">
                <a:latin typeface="Calibri (Corpo)"/>
                <a:cs typeface="Bookman Old Style"/>
              </a:rPr>
              <a:t>r</a:t>
            </a:r>
            <a:r>
              <a:rPr lang="pt-BR" sz="2400" spc="-5" dirty="0">
                <a:latin typeface="Calibri (Corpo)"/>
                <a:cs typeface="Bookman Old Style"/>
              </a:rPr>
              <a:t>oporc</a:t>
            </a:r>
            <a:r>
              <a:rPr lang="pt-BR" sz="2400" spc="10" dirty="0">
                <a:latin typeface="Calibri (Corpo)"/>
                <a:cs typeface="Bookman Old Style"/>
              </a:rPr>
              <a:t>i</a:t>
            </a:r>
            <a:r>
              <a:rPr lang="pt-BR" sz="2400" spc="-5" dirty="0">
                <a:latin typeface="Calibri (Corpo)"/>
                <a:cs typeface="Bookman Old Style"/>
              </a:rPr>
              <a:t>onar</a:t>
            </a:r>
            <a:r>
              <a:rPr lang="pt-BR" sz="2400" spc="-5" dirty="0">
                <a:latin typeface="Calibri (Corpo)"/>
                <a:cs typeface="Times New Roman"/>
              </a:rPr>
              <a:t> </a:t>
            </a:r>
            <a:r>
              <a:rPr lang="pt-BR" sz="2400" dirty="0">
                <a:latin typeface="Calibri (Corpo)"/>
                <a:cs typeface="Bookman Old Style"/>
              </a:rPr>
              <a:t>a</a:t>
            </a:r>
            <a:r>
              <a:rPr lang="pt-BR" sz="2400" dirty="0">
                <a:latin typeface="Calibri (Corpo)"/>
                <a:cs typeface="Times New Roman"/>
              </a:rPr>
              <a:t> </a:t>
            </a:r>
            <a:r>
              <a:rPr lang="pt-BR" sz="2400" spc="295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conversã</a:t>
            </a:r>
            <a:r>
              <a:rPr lang="pt-BR" sz="2400" dirty="0">
                <a:latin typeface="Calibri (Corpo)"/>
                <a:cs typeface="Bookman Old Style"/>
              </a:rPr>
              <a:t>o</a:t>
            </a:r>
            <a:r>
              <a:rPr lang="pt-BR" sz="2400" dirty="0">
                <a:latin typeface="Calibri (Corpo)"/>
                <a:cs typeface="Times New Roman"/>
              </a:rPr>
              <a:t> </a:t>
            </a:r>
            <a:r>
              <a:rPr lang="pt-BR" sz="2400" spc="295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d</a:t>
            </a:r>
            <a:r>
              <a:rPr lang="pt-BR" sz="2400" dirty="0">
                <a:latin typeface="Calibri (Corpo)"/>
                <a:cs typeface="Bookman Old Style"/>
              </a:rPr>
              <a:t>o</a:t>
            </a:r>
            <a:r>
              <a:rPr lang="pt-BR" sz="2400" dirty="0">
                <a:latin typeface="Calibri (Corpo)"/>
                <a:cs typeface="Times New Roman"/>
              </a:rPr>
              <a:t> </a:t>
            </a:r>
            <a:r>
              <a:rPr lang="pt-BR" sz="2400" spc="295" dirty="0">
                <a:latin typeface="Calibri (Corpo)"/>
                <a:cs typeface="Times New Roman"/>
              </a:rPr>
              <a:t> </a:t>
            </a:r>
            <a:r>
              <a:rPr lang="pt-BR" sz="2400" dirty="0">
                <a:latin typeface="Calibri (Corpo)"/>
                <a:cs typeface="Bookman Old Style"/>
              </a:rPr>
              <a:t>e</a:t>
            </a:r>
            <a:r>
              <a:rPr lang="pt-BR" sz="2400" spc="-10" dirty="0">
                <a:latin typeface="Calibri (Corpo)"/>
                <a:cs typeface="Bookman Old Style"/>
              </a:rPr>
              <a:t>s</a:t>
            </a:r>
            <a:r>
              <a:rPr lang="pt-BR" sz="2400" dirty="0">
                <a:latin typeface="Calibri (Corpo)"/>
                <a:cs typeface="Bookman Old Style"/>
              </a:rPr>
              <a:t>coamento</a:t>
            </a:r>
            <a:r>
              <a:rPr lang="pt-BR" sz="2400" dirty="0">
                <a:latin typeface="Calibri (Corpo)"/>
                <a:cs typeface="Times New Roman"/>
              </a:rPr>
              <a:t> </a:t>
            </a:r>
            <a:r>
              <a:rPr lang="pt-BR" sz="2400" spc="295" dirty="0">
                <a:latin typeface="Calibri (Corpo)"/>
                <a:cs typeface="Times New Roman"/>
              </a:rPr>
              <a:t> </a:t>
            </a:r>
            <a:r>
              <a:rPr lang="pt-BR" sz="2400" dirty="0">
                <a:latin typeface="Calibri (Corpo)"/>
                <a:cs typeface="Bookman Old Style"/>
              </a:rPr>
              <a:t>superficial</a:t>
            </a:r>
            <a:r>
              <a:rPr lang="pt-BR" sz="2400" dirty="0">
                <a:latin typeface="Calibri (Corpo)"/>
                <a:cs typeface="Times New Roman"/>
              </a:rPr>
              <a:t> </a:t>
            </a:r>
            <a:r>
              <a:rPr lang="pt-BR" sz="2400" spc="290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p</a:t>
            </a:r>
            <a:r>
              <a:rPr lang="pt-BR" sz="2400" spc="-15" dirty="0">
                <a:latin typeface="Calibri (Corpo)"/>
                <a:cs typeface="Bookman Old Style"/>
              </a:rPr>
              <a:t>a</a:t>
            </a:r>
            <a:r>
              <a:rPr lang="pt-BR" sz="2400" dirty="0">
                <a:latin typeface="Calibri (Corpo)"/>
                <a:cs typeface="Bookman Old Style"/>
              </a:rPr>
              <a:t>ra</a:t>
            </a:r>
            <a:r>
              <a:rPr lang="pt-BR" sz="2400" dirty="0">
                <a:latin typeface="Calibri (Corpo)"/>
                <a:cs typeface="Times New Roman"/>
              </a:rPr>
              <a:t>    </a:t>
            </a:r>
            <a:r>
              <a:rPr lang="pt-BR" sz="2400" spc="-40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u</a:t>
            </a:r>
            <a:r>
              <a:rPr lang="pt-BR" sz="2400" dirty="0">
                <a:latin typeface="Calibri (Corpo)"/>
                <a:cs typeface="Bookman Old Style"/>
              </a:rPr>
              <a:t>m</a:t>
            </a:r>
            <a:r>
              <a:rPr lang="pt-BR" sz="2400" dirty="0">
                <a:latin typeface="Calibri (Corpo)"/>
                <a:cs typeface="Times New Roman"/>
              </a:rPr>
              <a:t> </a:t>
            </a:r>
            <a:r>
              <a:rPr lang="pt-BR" sz="2400" spc="295" dirty="0">
                <a:latin typeface="Calibri (Corpo)"/>
                <a:cs typeface="Times New Roman"/>
              </a:rPr>
              <a:t> </a:t>
            </a:r>
            <a:r>
              <a:rPr lang="pt-BR" sz="2400" dirty="0">
                <a:latin typeface="Calibri (Corpo)"/>
                <a:cs typeface="Bookman Old Style"/>
              </a:rPr>
              <a:t>trec</a:t>
            </a:r>
            <a:r>
              <a:rPr lang="pt-BR" sz="2400" spc="-25" dirty="0">
                <a:latin typeface="Calibri (Corpo)"/>
                <a:cs typeface="Bookman Old Style"/>
              </a:rPr>
              <a:t>h</a:t>
            </a:r>
            <a:r>
              <a:rPr lang="pt-BR" sz="2400" dirty="0">
                <a:latin typeface="Calibri (Corpo)"/>
                <a:cs typeface="Bookman Old Style"/>
              </a:rPr>
              <a:t>o</a:t>
            </a:r>
            <a:r>
              <a:rPr lang="pt-BR" sz="2400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pequen</a:t>
            </a:r>
            <a:r>
              <a:rPr lang="pt-BR" sz="2400" dirty="0">
                <a:latin typeface="Calibri (Corpo)"/>
                <a:cs typeface="Bookman Old Style"/>
              </a:rPr>
              <a:t>o</a:t>
            </a:r>
            <a:r>
              <a:rPr lang="pt-BR" sz="2400" dirty="0">
                <a:latin typeface="Calibri (Corpo)"/>
                <a:cs typeface="Times New Roman"/>
              </a:rPr>
              <a:t> </a:t>
            </a:r>
            <a:r>
              <a:rPr lang="pt-BR" sz="2400" spc="-190" dirty="0">
                <a:latin typeface="Calibri (Corpo)"/>
                <a:cs typeface="Times New Roman"/>
              </a:rPr>
              <a:t> </a:t>
            </a:r>
            <a:r>
              <a:rPr lang="pt-BR" sz="2400" spc="-5" dirty="0">
                <a:latin typeface="Calibri (Corpo)"/>
                <a:cs typeface="Bookman Old Style"/>
              </a:rPr>
              <a:t>d</a:t>
            </a:r>
            <a:r>
              <a:rPr lang="pt-BR" sz="2400" dirty="0">
                <a:latin typeface="Calibri (Corpo)"/>
                <a:cs typeface="Bookman Old Style"/>
              </a:rPr>
              <a:t>o</a:t>
            </a:r>
            <a:r>
              <a:rPr lang="pt-BR" sz="2400" dirty="0">
                <a:latin typeface="Calibri (Corpo)"/>
                <a:cs typeface="Times New Roman"/>
              </a:rPr>
              <a:t>  </a:t>
            </a:r>
            <a:r>
              <a:rPr lang="pt-BR" sz="2400" spc="215" dirty="0">
                <a:latin typeface="Calibri (Corpo)"/>
                <a:cs typeface="Times New Roman"/>
              </a:rPr>
              <a:t> </a:t>
            </a:r>
            <a:r>
              <a:rPr lang="pt-BR" sz="2400" spc="-15" dirty="0">
                <a:latin typeface="Calibri (Corpo)"/>
                <a:cs typeface="Bookman Old Style"/>
              </a:rPr>
              <a:t>rio</a:t>
            </a:r>
            <a:r>
              <a:rPr lang="pt-BR" sz="2400" dirty="0">
                <a:latin typeface="Calibri (Corpo)"/>
                <a:cs typeface="Times New Roman"/>
              </a:rPr>
              <a:t>  </a:t>
            </a:r>
            <a:r>
              <a:rPr lang="pt-BR" sz="2400" spc="200" dirty="0">
                <a:latin typeface="Calibri (Corpo)"/>
                <a:cs typeface="Times New Roman"/>
              </a:rPr>
              <a:t> </a:t>
            </a:r>
            <a:r>
              <a:rPr lang="pt-BR" sz="2400" spc="-10" dirty="0">
                <a:latin typeface="Calibri (Corpo)"/>
                <a:cs typeface="Bookman Old Style"/>
              </a:rPr>
              <a:t>p</a:t>
            </a:r>
            <a:r>
              <a:rPr lang="pt-BR" sz="2400" spc="-15" dirty="0">
                <a:latin typeface="Calibri (Corpo)"/>
                <a:cs typeface="Bookman Old Style"/>
              </a:rPr>
              <a:t>rinci</a:t>
            </a:r>
            <a:r>
              <a:rPr lang="pt-BR" sz="2400" spc="-5" dirty="0">
                <a:latin typeface="Calibri (Corpo)"/>
                <a:cs typeface="Bookman Old Style"/>
              </a:rPr>
              <a:t>pal</a:t>
            </a:r>
            <a:r>
              <a:rPr lang="pt-BR" sz="2400" spc="-10" dirty="0">
                <a:latin typeface="Calibri (Corpo)"/>
                <a:cs typeface="Bookman Old Style"/>
              </a:rPr>
              <a:t>;</a:t>
            </a:r>
            <a:r>
              <a:rPr lang="pt-BR" sz="2400" dirty="0">
                <a:latin typeface="Calibri (Corpo)"/>
                <a:cs typeface="Times New Roman"/>
              </a:rPr>
              <a:t> </a:t>
            </a:r>
            <a:r>
              <a:rPr lang="pt-BR" sz="2400" spc="-195" dirty="0">
                <a:latin typeface="Calibri (Corpo)"/>
                <a:cs typeface="Times New Roman"/>
              </a:rPr>
              <a:t> </a:t>
            </a:r>
            <a:r>
              <a:rPr lang="pt-BR" sz="2400" b="1" spc="-15" dirty="0">
                <a:solidFill>
                  <a:srgbClr val="FF0000"/>
                </a:solidFill>
                <a:latin typeface="Calibri (Corpo)"/>
                <a:cs typeface="Bookman Old Style"/>
              </a:rPr>
              <a:t>Maior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204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Bookman Old Style"/>
              </a:rPr>
              <a:t>a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204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15" dirty="0">
                <a:solidFill>
                  <a:srgbClr val="FF0000"/>
                </a:solidFill>
                <a:latin typeface="Calibri (Corpo)"/>
                <a:cs typeface="Bookman Old Style"/>
              </a:rPr>
              <a:t>p</a:t>
            </a:r>
            <a:r>
              <a:rPr lang="pt-BR" sz="2400" b="1" spc="-5" dirty="0">
                <a:solidFill>
                  <a:srgbClr val="FF0000"/>
                </a:solidFill>
                <a:latin typeface="Calibri (Corpo)"/>
                <a:cs typeface="Bookman Old Style"/>
              </a:rPr>
              <a:t>otencia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Bookman Old Style"/>
              </a:rPr>
              <a:t>l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215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5" dirty="0">
                <a:solidFill>
                  <a:srgbClr val="FF0000"/>
                </a:solidFill>
                <a:latin typeface="Calibri (Corpo)"/>
                <a:cs typeface="Bookman Old Style"/>
              </a:rPr>
              <a:t>d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Bookman Old Style"/>
              </a:rPr>
              <a:t>e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195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5" dirty="0">
                <a:solidFill>
                  <a:srgbClr val="FF0000"/>
                </a:solidFill>
                <a:latin typeface="Calibri (Corpo)"/>
                <a:cs typeface="Bookman Old Style"/>
              </a:rPr>
              <a:t>pico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Bookman Old Style"/>
              </a:rPr>
              <a:t>s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215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5" dirty="0">
                <a:solidFill>
                  <a:srgbClr val="FF0000"/>
                </a:solidFill>
                <a:latin typeface="Calibri (Corpo)"/>
                <a:cs typeface="Bookman Old Style"/>
              </a:rPr>
              <a:t>de</a:t>
            </a:r>
            <a:r>
              <a:rPr lang="pt-BR" sz="2400" b="1" spc="-5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5" dirty="0">
                <a:solidFill>
                  <a:srgbClr val="FF0000"/>
                </a:solidFill>
                <a:latin typeface="Calibri (Corpo)"/>
                <a:cs typeface="Bookman Old Style"/>
              </a:rPr>
              <a:t>escoament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Bookman Old Style"/>
              </a:rPr>
              <a:t>o</a:t>
            </a:r>
            <a:r>
              <a:rPr lang="pt-BR" sz="2400" b="1" spc="190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5" dirty="0">
                <a:solidFill>
                  <a:srgbClr val="FF0000"/>
                </a:solidFill>
                <a:latin typeface="Calibri (Corpo)"/>
                <a:cs typeface="Bookman Old Style"/>
              </a:rPr>
              <a:t>n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Bookman Old Style"/>
              </a:rPr>
              <a:t>a</a:t>
            </a:r>
            <a:r>
              <a:rPr lang="pt-BR" sz="2400" b="1" spc="215" dirty="0">
                <a:solidFill>
                  <a:srgbClr val="FF0000"/>
                </a:solidFill>
                <a:latin typeface="Calibri (Corpo)"/>
                <a:cs typeface="Times New Roman"/>
              </a:rPr>
              <a:t> </a:t>
            </a:r>
            <a:r>
              <a:rPr lang="pt-BR" sz="2400" b="1" spc="-5" dirty="0">
                <a:solidFill>
                  <a:srgbClr val="FF0000"/>
                </a:solidFill>
                <a:latin typeface="Calibri (Corpo)"/>
                <a:cs typeface="Bookman Old Style"/>
              </a:rPr>
              <a:t>baci</a:t>
            </a:r>
            <a:r>
              <a:rPr lang="pt-BR" sz="2400" b="1" dirty="0">
                <a:solidFill>
                  <a:srgbClr val="FF0000"/>
                </a:solidFill>
                <a:latin typeface="Calibri (Corpo)"/>
                <a:cs typeface="Bookman Old Style"/>
              </a:rPr>
              <a:t>a</a:t>
            </a:r>
            <a:r>
              <a:rPr lang="pt-BR" sz="2400" b="1" spc="-10" dirty="0">
                <a:solidFill>
                  <a:srgbClr val="FF0000"/>
                </a:solidFill>
                <a:latin typeface="Calibri (Corpo)"/>
                <a:cs typeface="Bookman Old Style"/>
              </a:rPr>
              <a:t>.</a:t>
            </a:r>
            <a:endParaRPr lang="pt-BR" sz="2400" dirty="0">
              <a:latin typeface="Calibri (Corpo)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791160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/>
          </p:cNvSpPr>
          <p:nvPr>
            <p:ph type="title"/>
          </p:nvPr>
        </p:nvSpPr>
        <p:spPr>
          <a:xfrm>
            <a:off x="1981200" y="-279412"/>
            <a:ext cx="8229600" cy="1143000"/>
          </a:xfrm>
        </p:spPr>
        <p:txBody>
          <a:bodyPr/>
          <a:lstStyle/>
          <a:p>
            <a:r>
              <a:rPr lang="en-US" altLang="pt-BR" sz="4000"/>
              <a:t>Ordem do curso d’água principal</a:t>
            </a:r>
          </a:p>
        </p:txBody>
      </p:sp>
      <p:sp>
        <p:nvSpPr>
          <p:cNvPr id="242691" name="Rectangle 3"/>
          <p:cNvSpPr>
            <a:spLocks noGrp="1"/>
          </p:cNvSpPr>
          <p:nvPr>
            <p:ph type="body" sz="half" idx="1"/>
          </p:nvPr>
        </p:nvSpPr>
        <p:spPr>
          <a:xfrm>
            <a:off x="731949" y="1166018"/>
            <a:ext cx="4038600" cy="4525963"/>
          </a:xfrm>
        </p:spPr>
        <p:txBody>
          <a:bodyPr/>
          <a:lstStyle/>
          <a:p>
            <a:r>
              <a:rPr lang="en-US" altLang="pt-BR" dirty="0"/>
              <a:t>Horton </a:t>
            </a:r>
            <a:r>
              <a:rPr lang="en-US" altLang="pt-BR" dirty="0" err="1"/>
              <a:t>propôs</a:t>
            </a:r>
            <a:r>
              <a:rPr lang="en-US" altLang="pt-BR" dirty="0"/>
              <a:t>, e Strahler </a:t>
            </a:r>
            <a:r>
              <a:rPr lang="en-US" altLang="pt-BR" dirty="0" err="1"/>
              <a:t>modificou</a:t>
            </a:r>
            <a:r>
              <a:rPr lang="en-US" altLang="pt-BR" dirty="0"/>
              <a:t> um </a:t>
            </a:r>
            <a:r>
              <a:rPr lang="en-US" altLang="pt-BR" dirty="0" err="1"/>
              <a:t>critério</a:t>
            </a:r>
            <a:r>
              <a:rPr lang="en-US" altLang="pt-BR" dirty="0"/>
              <a:t> para </a:t>
            </a:r>
            <a:r>
              <a:rPr lang="en-US" altLang="pt-BR" dirty="0" err="1"/>
              <a:t>hierarquizar</a:t>
            </a:r>
            <a:r>
              <a:rPr lang="en-US" altLang="pt-BR" dirty="0"/>
              <a:t> </a:t>
            </a:r>
            <a:r>
              <a:rPr lang="en-US" altLang="pt-BR" dirty="0" err="1"/>
              <a:t>cursos</a:t>
            </a:r>
            <a:r>
              <a:rPr lang="en-US" altLang="pt-BR" dirty="0"/>
              <a:t> </a:t>
            </a:r>
            <a:r>
              <a:rPr lang="en-US" altLang="pt-BR" dirty="0" err="1"/>
              <a:t>d’água</a:t>
            </a:r>
            <a:r>
              <a:rPr lang="en-US" altLang="pt-BR" dirty="0"/>
              <a:t>.</a:t>
            </a:r>
          </a:p>
          <a:p>
            <a:r>
              <a:rPr lang="en-US" altLang="pt-BR" dirty="0" err="1"/>
              <a:t>Passou</a:t>
            </a:r>
            <a:r>
              <a:rPr lang="en-US" altLang="pt-BR" dirty="0"/>
              <a:t> a ser </a:t>
            </a:r>
            <a:r>
              <a:rPr lang="en-US" altLang="pt-BR" dirty="0" err="1"/>
              <a:t>conhecido</a:t>
            </a:r>
            <a:r>
              <a:rPr lang="en-US" altLang="pt-BR" dirty="0"/>
              <a:t> </a:t>
            </a:r>
            <a:r>
              <a:rPr lang="en-US" altLang="pt-BR" dirty="0" err="1"/>
              <a:t>como</a:t>
            </a:r>
            <a:r>
              <a:rPr lang="en-US" altLang="pt-BR" dirty="0"/>
              <a:t> </a:t>
            </a:r>
            <a:r>
              <a:rPr lang="en-US" altLang="pt-BR" i="1" dirty="0" err="1"/>
              <a:t>ordem</a:t>
            </a:r>
            <a:r>
              <a:rPr lang="en-US" altLang="pt-BR" i="1" dirty="0"/>
              <a:t> do </a:t>
            </a:r>
            <a:r>
              <a:rPr lang="en-US" altLang="pt-BR" i="1" dirty="0" err="1"/>
              <a:t>curso</a:t>
            </a:r>
            <a:r>
              <a:rPr lang="en-US" altLang="pt-BR" i="1" dirty="0"/>
              <a:t> </a:t>
            </a:r>
            <a:r>
              <a:rPr lang="en-US" altLang="pt-BR" i="1" dirty="0" err="1"/>
              <a:t>d’água</a:t>
            </a:r>
            <a:endParaRPr lang="en-US" altLang="pt-BR" i="1" dirty="0"/>
          </a:p>
          <a:p>
            <a:endParaRPr lang="en-US" altLang="pt-BR" dirty="0"/>
          </a:p>
        </p:txBody>
      </p:sp>
      <p:pic>
        <p:nvPicPr>
          <p:cNvPr id="13314" name="Picture 2" descr="Ordem dos Cursos de Água - Kit de Sensibilização sobre o Rio Kunene">
            <a:extLst>
              <a:ext uri="{FF2B5EF4-FFF2-40B4-BE49-F238E27FC236}">
                <a16:creationId xmlns:a16="http://schemas.microsoft.com/office/drawing/2014/main" id="{73ACA7E7-6D4E-4CC6-A496-DA5EE85A0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11" y="1995342"/>
            <a:ext cx="6956064" cy="417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563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/>
          </p:cNvSpPr>
          <p:nvPr>
            <p:ph type="title"/>
          </p:nvPr>
        </p:nvSpPr>
        <p:spPr>
          <a:xfrm>
            <a:off x="1878169" y="0"/>
            <a:ext cx="8229600" cy="1143000"/>
          </a:xfrm>
        </p:spPr>
        <p:txBody>
          <a:bodyPr/>
          <a:lstStyle/>
          <a:p>
            <a:r>
              <a:rPr lang="en-US" altLang="pt-BR">
                <a:latin typeface="Times New Roman" panose="02020603050405020304" pitchFamily="18" charset="0"/>
                <a:cs typeface="Times New Roman" panose="02020603050405020304" pitchFamily="18" charset="0"/>
              </a:rPr>
              <a:t>Ordem de Strahler</a:t>
            </a:r>
          </a:p>
        </p:txBody>
      </p:sp>
      <p:sp>
        <p:nvSpPr>
          <p:cNvPr id="245763" name="Rectangle 3"/>
          <p:cNvSpPr>
            <a:spLocks noGrp="1"/>
          </p:cNvSpPr>
          <p:nvPr>
            <p:ph type="body" idx="1"/>
          </p:nvPr>
        </p:nvSpPr>
        <p:spPr>
          <a:xfrm>
            <a:off x="399246" y="1325563"/>
            <a:ext cx="1142356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curso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d’água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partir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nascente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de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pPr>
              <a:lnSpc>
                <a:spcPct val="150000"/>
              </a:lnSpc>
            </a:pP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dois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cursos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se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encontram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formam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curso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>
              <a:lnSpc>
                <a:spcPct val="150000"/>
              </a:lnSpc>
            </a:pP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dois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cursos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se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encontram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formam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curso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  <a:p>
            <a:pPr>
              <a:lnSpc>
                <a:spcPct val="150000"/>
              </a:lnSpc>
            </a:pP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assim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diante</a:t>
            </a:r>
            <a:r>
              <a:rPr lang="en-US" alt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2148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 21">
            <a:extLst>
              <a:ext uri="{FF2B5EF4-FFF2-40B4-BE49-F238E27FC236}">
                <a16:creationId xmlns:a16="http://schemas.microsoft.com/office/drawing/2014/main" id="{63F52DC5-C93A-4240-AA35-70FE68B0A51E}"/>
              </a:ext>
            </a:extLst>
          </p:cNvPr>
          <p:cNvSpPr>
            <a:spLocks/>
          </p:cNvSpPr>
          <p:nvPr/>
        </p:nvSpPr>
        <p:spPr bwMode="auto">
          <a:xfrm flipH="1">
            <a:off x="3631486" y="3307182"/>
            <a:ext cx="46038" cy="357187"/>
          </a:xfrm>
          <a:custGeom>
            <a:avLst/>
            <a:gdLst>
              <a:gd name="T0" fmla="*/ 50 w 56"/>
              <a:gd name="T1" fmla="*/ 0 h 404"/>
              <a:gd name="T2" fmla="*/ 48 w 56"/>
              <a:gd name="T3" fmla="*/ 233 h 404"/>
              <a:gd name="T4" fmla="*/ 0 w 56"/>
              <a:gd name="T5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" h="404">
                <a:moveTo>
                  <a:pt x="50" y="0"/>
                </a:moveTo>
                <a:cubicBezTo>
                  <a:pt x="49" y="39"/>
                  <a:pt x="56" y="166"/>
                  <a:pt x="48" y="233"/>
                </a:cubicBezTo>
                <a:cubicBezTo>
                  <a:pt x="40" y="300"/>
                  <a:pt x="10" y="368"/>
                  <a:pt x="0" y="40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AB63883-A484-4808-9859-F44B9188870F}"/>
              </a:ext>
            </a:extLst>
          </p:cNvPr>
          <p:cNvGrpSpPr/>
          <p:nvPr/>
        </p:nvGrpSpPr>
        <p:grpSpPr>
          <a:xfrm>
            <a:off x="635406" y="1524000"/>
            <a:ext cx="4387523" cy="4014413"/>
            <a:chOff x="635405" y="1524000"/>
            <a:chExt cx="4387523" cy="4014413"/>
          </a:xfrm>
        </p:grpSpPr>
        <p:sp>
          <p:nvSpPr>
            <p:cNvPr id="201" name="Freeform 14">
              <a:extLst>
                <a:ext uri="{FF2B5EF4-FFF2-40B4-BE49-F238E27FC236}">
                  <a16:creationId xmlns:a16="http://schemas.microsoft.com/office/drawing/2014/main" id="{E5D109A3-3107-42BE-83FC-05CECA4B6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797" y="2808707"/>
              <a:ext cx="368300" cy="398462"/>
            </a:xfrm>
            <a:custGeom>
              <a:avLst/>
              <a:gdLst>
                <a:gd name="T0" fmla="*/ 232 w 232"/>
                <a:gd name="T1" fmla="*/ 0 h 251"/>
                <a:gd name="T2" fmla="*/ 70 w 232"/>
                <a:gd name="T3" fmla="*/ 117 h 251"/>
                <a:gd name="T4" fmla="*/ 0 w 232"/>
                <a:gd name="T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2" h="251">
                  <a:moveTo>
                    <a:pt x="232" y="0"/>
                  </a:moveTo>
                  <a:cubicBezTo>
                    <a:pt x="205" y="21"/>
                    <a:pt x="109" y="75"/>
                    <a:pt x="70" y="117"/>
                  </a:cubicBezTo>
                  <a:cubicBezTo>
                    <a:pt x="31" y="159"/>
                    <a:pt x="15" y="223"/>
                    <a:pt x="0" y="25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4C47465-FDA4-4703-BD74-9E66541FAEE4}"/>
                </a:ext>
              </a:extLst>
            </p:cNvPr>
            <p:cNvGrpSpPr/>
            <p:nvPr/>
          </p:nvGrpSpPr>
          <p:grpSpPr>
            <a:xfrm>
              <a:off x="635405" y="1524000"/>
              <a:ext cx="4387523" cy="4014413"/>
              <a:chOff x="635405" y="1524000"/>
              <a:chExt cx="4387523" cy="4014413"/>
            </a:xfrm>
          </p:grpSpPr>
          <p:sp>
            <p:nvSpPr>
              <p:cNvPr id="203" name="Freeform 11">
                <a:extLst>
                  <a:ext uri="{FF2B5EF4-FFF2-40B4-BE49-F238E27FC236}">
                    <a16:creationId xmlns:a16="http://schemas.microsoft.com/office/drawing/2014/main" id="{84319C56-19FC-4250-98B6-AF58AA3BFA3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409110" y="5013744"/>
                <a:ext cx="385762" cy="663575"/>
              </a:xfrm>
              <a:custGeom>
                <a:avLst/>
                <a:gdLst>
                  <a:gd name="T0" fmla="*/ 243 w 243"/>
                  <a:gd name="T1" fmla="*/ 418 h 418"/>
                  <a:gd name="T2" fmla="*/ 48 w 243"/>
                  <a:gd name="T3" fmla="*/ 171 h 418"/>
                  <a:gd name="T4" fmla="*/ 0 w 243"/>
                  <a:gd name="T5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3" h="418">
                    <a:moveTo>
                      <a:pt x="243" y="418"/>
                    </a:moveTo>
                    <a:cubicBezTo>
                      <a:pt x="212" y="377"/>
                      <a:pt x="89" y="241"/>
                      <a:pt x="48" y="171"/>
                    </a:cubicBezTo>
                    <a:cubicBezTo>
                      <a:pt x="7" y="101"/>
                      <a:pt x="10" y="36"/>
                      <a:pt x="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4" name="Freeform 23">
                <a:extLst>
                  <a:ext uri="{FF2B5EF4-FFF2-40B4-BE49-F238E27FC236}">
                    <a16:creationId xmlns:a16="http://schemas.microsoft.com/office/drawing/2014/main" id="{3226665F-41F0-4212-8C69-CEDFCB86D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485" y="3586582"/>
                <a:ext cx="63500" cy="768350"/>
              </a:xfrm>
              <a:custGeom>
                <a:avLst/>
                <a:gdLst>
                  <a:gd name="T0" fmla="*/ 1 w 40"/>
                  <a:gd name="T1" fmla="*/ 0 h 484"/>
                  <a:gd name="T2" fmla="*/ 40 w 40"/>
                  <a:gd name="T3" fmla="*/ 191 h 484"/>
                  <a:gd name="T4" fmla="*/ 0 w 40"/>
                  <a:gd name="T5" fmla="*/ 484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484">
                    <a:moveTo>
                      <a:pt x="1" y="0"/>
                    </a:moveTo>
                    <a:cubicBezTo>
                      <a:pt x="7" y="32"/>
                      <a:pt x="40" y="110"/>
                      <a:pt x="40" y="191"/>
                    </a:cubicBezTo>
                    <a:cubicBezTo>
                      <a:pt x="40" y="272"/>
                      <a:pt x="8" y="423"/>
                      <a:pt x="0" y="48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5" name="Freeform 24">
                <a:extLst>
                  <a:ext uri="{FF2B5EF4-FFF2-40B4-BE49-F238E27FC236}">
                    <a16:creationId xmlns:a16="http://schemas.microsoft.com/office/drawing/2014/main" id="{88BB78E3-D7E0-405F-8808-17C472137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260" y="4437482"/>
                <a:ext cx="688975" cy="163512"/>
              </a:xfrm>
              <a:custGeom>
                <a:avLst/>
                <a:gdLst>
                  <a:gd name="T0" fmla="*/ 0 w 434"/>
                  <a:gd name="T1" fmla="*/ 103 h 103"/>
                  <a:gd name="T2" fmla="*/ 291 w 434"/>
                  <a:gd name="T3" fmla="*/ 14 h 103"/>
                  <a:gd name="T4" fmla="*/ 434 w 434"/>
                  <a:gd name="T5" fmla="*/ 1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4" h="103">
                    <a:moveTo>
                      <a:pt x="0" y="103"/>
                    </a:moveTo>
                    <a:cubicBezTo>
                      <a:pt x="48" y="88"/>
                      <a:pt x="219" y="28"/>
                      <a:pt x="291" y="14"/>
                    </a:cubicBezTo>
                    <a:cubicBezTo>
                      <a:pt x="363" y="0"/>
                      <a:pt x="404" y="17"/>
                      <a:pt x="434" y="17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6" name="Freeform 25">
                <a:extLst>
                  <a:ext uri="{FF2B5EF4-FFF2-40B4-BE49-F238E27FC236}">
                    <a16:creationId xmlns:a16="http://schemas.microsoft.com/office/drawing/2014/main" id="{95C6779E-8719-494C-91A1-8CC2AF8DB7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9797617" flipV="1">
                <a:off x="994647" y="3383382"/>
                <a:ext cx="385763" cy="663575"/>
              </a:xfrm>
              <a:custGeom>
                <a:avLst/>
                <a:gdLst>
                  <a:gd name="T0" fmla="*/ 243 w 243"/>
                  <a:gd name="T1" fmla="*/ 418 h 418"/>
                  <a:gd name="T2" fmla="*/ 48 w 243"/>
                  <a:gd name="T3" fmla="*/ 171 h 418"/>
                  <a:gd name="T4" fmla="*/ 0 w 243"/>
                  <a:gd name="T5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3" h="418">
                    <a:moveTo>
                      <a:pt x="243" y="418"/>
                    </a:moveTo>
                    <a:cubicBezTo>
                      <a:pt x="212" y="377"/>
                      <a:pt x="89" y="241"/>
                      <a:pt x="48" y="171"/>
                    </a:cubicBezTo>
                    <a:cubicBezTo>
                      <a:pt x="7" y="101"/>
                      <a:pt x="10" y="36"/>
                      <a:pt x="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7FD8E8E-6F97-48C1-8DF8-33B73719C0C6}"/>
                  </a:ext>
                </a:extLst>
              </p:cNvPr>
              <p:cNvSpPr/>
              <p:nvPr/>
            </p:nvSpPr>
            <p:spPr>
              <a:xfrm rot="16576531" flipH="1">
                <a:off x="709236" y="3549118"/>
                <a:ext cx="441300" cy="588962"/>
              </a:xfrm>
              <a:custGeom>
                <a:avLst/>
                <a:gdLst>
                  <a:gd name="connsiteX0" fmla="*/ 0 w 259657"/>
                  <a:gd name="connsiteY0" fmla="*/ 0 h 640080"/>
                  <a:gd name="connsiteX1" fmla="*/ 228600 w 259657"/>
                  <a:gd name="connsiteY1" fmla="*/ 411480 h 640080"/>
                  <a:gd name="connsiteX2" fmla="*/ 251460 w 259657"/>
                  <a:gd name="connsiteY2" fmla="*/ 640080 h 64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9657" h="640080">
                    <a:moveTo>
                      <a:pt x="0" y="0"/>
                    </a:moveTo>
                    <a:cubicBezTo>
                      <a:pt x="93345" y="152400"/>
                      <a:pt x="186690" y="304800"/>
                      <a:pt x="228600" y="411480"/>
                    </a:cubicBezTo>
                    <a:cubicBezTo>
                      <a:pt x="270510" y="518160"/>
                      <a:pt x="260985" y="579120"/>
                      <a:pt x="251460" y="64008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130FFDF7-8E25-4EC9-A94D-2E8D8C6A4A48}"/>
                  </a:ext>
                </a:extLst>
              </p:cNvPr>
              <p:cNvGrpSpPr/>
              <p:nvPr/>
            </p:nvGrpSpPr>
            <p:grpSpPr>
              <a:xfrm>
                <a:off x="1166097" y="1524000"/>
                <a:ext cx="3856831" cy="2538832"/>
                <a:chOff x="1166097" y="1524000"/>
                <a:chExt cx="3856831" cy="2538832"/>
              </a:xfrm>
            </p:grpSpPr>
            <p:sp>
              <p:nvSpPr>
                <p:cNvPr id="209" name="Freeform 7">
                  <a:extLst>
                    <a:ext uri="{FF2B5EF4-FFF2-40B4-BE49-F238E27FC236}">
                      <a16:creationId xmlns:a16="http://schemas.microsoft.com/office/drawing/2014/main" id="{FCBB11B3-02E6-4AAF-BA34-68CA1C33E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9922" y="1551407"/>
                  <a:ext cx="385763" cy="663575"/>
                </a:xfrm>
                <a:custGeom>
                  <a:avLst/>
                  <a:gdLst>
                    <a:gd name="T0" fmla="*/ 243 w 243"/>
                    <a:gd name="T1" fmla="*/ 418 h 418"/>
                    <a:gd name="T2" fmla="*/ 48 w 243"/>
                    <a:gd name="T3" fmla="*/ 171 h 418"/>
                    <a:gd name="T4" fmla="*/ 0 w 243"/>
                    <a:gd name="T5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3" h="418">
                      <a:moveTo>
                        <a:pt x="243" y="418"/>
                      </a:moveTo>
                      <a:cubicBezTo>
                        <a:pt x="212" y="377"/>
                        <a:pt x="89" y="241"/>
                        <a:pt x="48" y="171"/>
                      </a:cubicBezTo>
                      <a:cubicBezTo>
                        <a:pt x="7" y="101"/>
                        <a:pt x="10" y="36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0" name="Freeform 8">
                  <a:extLst>
                    <a:ext uri="{FF2B5EF4-FFF2-40B4-BE49-F238E27FC236}">
                      <a16:creationId xmlns:a16="http://schemas.microsoft.com/office/drawing/2014/main" id="{646AC692-3072-4C16-BE89-4D64D94D58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8560" y="1716507"/>
                  <a:ext cx="403225" cy="193675"/>
                </a:xfrm>
                <a:custGeom>
                  <a:avLst/>
                  <a:gdLst>
                    <a:gd name="T0" fmla="*/ 0 w 1115"/>
                    <a:gd name="T1" fmla="*/ 502 h 502"/>
                    <a:gd name="T2" fmla="*/ 367 w 1115"/>
                    <a:gd name="T3" fmla="*/ 381 h 502"/>
                    <a:gd name="T4" fmla="*/ 1115 w 1115"/>
                    <a:gd name="T5" fmla="*/ 0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5" h="502">
                      <a:moveTo>
                        <a:pt x="0" y="502"/>
                      </a:moveTo>
                      <a:cubicBezTo>
                        <a:pt x="61" y="482"/>
                        <a:pt x="181" y="465"/>
                        <a:pt x="367" y="381"/>
                      </a:cubicBezTo>
                      <a:cubicBezTo>
                        <a:pt x="553" y="297"/>
                        <a:pt x="959" y="79"/>
                        <a:pt x="1115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1" name="Freeform 9">
                  <a:extLst>
                    <a:ext uri="{FF2B5EF4-FFF2-40B4-BE49-F238E27FC236}">
                      <a16:creationId xmlns:a16="http://schemas.microsoft.com/office/drawing/2014/main" id="{D90D69A8-4F76-4D66-BAD6-3BCF2FBE6F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3706097" y="2178469"/>
                  <a:ext cx="385762" cy="663575"/>
                </a:xfrm>
                <a:custGeom>
                  <a:avLst/>
                  <a:gdLst>
                    <a:gd name="T0" fmla="*/ 243 w 243"/>
                    <a:gd name="T1" fmla="*/ 418 h 418"/>
                    <a:gd name="T2" fmla="*/ 48 w 243"/>
                    <a:gd name="T3" fmla="*/ 171 h 418"/>
                    <a:gd name="T4" fmla="*/ 0 w 243"/>
                    <a:gd name="T5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3" h="418">
                      <a:moveTo>
                        <a:pt x="243" y="418"/>
                      </a:moveTo>
                      <a:cubicBezTo>
                        <a:pt x="212" y="377"/>
                        <a:pt x="89" y="241"/>
                        <a:pt x="48" y="171"/>
                      </a:cubicBezTo>
                      <a:cubicBezTo>
                        <a:pt x="7" y="101"/>
                        <a:pt x="10" y="36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2" name="Freeform 10">
                  <a:extLst>
                    <a:ext uri="{FF2B5EF4-FFF2-40B4-BE49-F238E27FC236}">
                      <a16:creationId xmlns:a16="http://schemas.microsoft.com/office/drawing/2014/main" id="{6029224C-B148-40B5-A7F1-D136B69572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9422" y="3023019"/>
                  <a:ext cx="541338" cy="641350"/>
                </a:xfrm>
                <a:custGeom>
                  <a:avLst/>
                  <a:gdLst>
                    <a:gd name="T0" fmla="*/ 0 w 341"/>
                    <a:gd name="T1" fmla="*/ 404 h 404"/>
                    <a:gd name="T2" fmla="*/ 247 w 341"/>
                    <a:gd name="T3" fmla="*/ 209 h 404"/>
                    <a:gd name="T4" fmla="*/ 341 w 341"/>
                    <a:gd name="T5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41" h="404">
                      <a:moveTo>
                        <a:pt x="0" y="404"/>
                      </a:moveTo>
                      <a:cubicBezTo>
                        <a:pt x="41" y="373"/>
                        <a:pt x="190" y="276"/>
                        <a:pt x="247" y="209"/>
                      </a:cubicBezTo>
                      <a:cubicBezTo>
                        <a:pt x="304" y="142"/>
                        <a:pt x="321" y="44"/>
                        <a:pt x="341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3" name="Freeform 12">
                  <a:extLst>
                    <a:ext uri="{FF2B5EF4-FFF2-40B4-BE49-F238E27FC236}">
                      <a16:creationId xmlns:a16="http://schemas.microsoft.com/office/drawing/2014/main" id="{ECCE4D89-B5B3-4E1E-B80F-091F2AB98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758485" y="1556169"/>
                  <a:ext cx="385763" cy="663575"/>
                </a:xfrm>
                <a:custGeom>
                  <a:avLst/>
                  <a:gdLst>
                    <a:gd name="T0" fmla="*/ 243 w 243"/>
                    <a:gd name="T1" fmla="*/ 418 h 418"/>
                    <a:gd name="T2" fmla="*/ 48 w 243"/>
                    <a:gd name="T3" fmla="*/ 171 h 418"/>
                    <a:gd name="T4" fmla="*/ 0 w 243"/>
                    <a:gd name="T5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3" h="418">
                      <a:moveTo>
                        <a:pt x="243" y="418"/>
                      </a:moveTo>
                      <a:cubicBezTo>
                        <a:pt x="212" y="377"/>
                        <a:pt x="89" y="241"/>
                        <a:pt x="48" y="171"/>
                      </a:cubicBezTo>
                      <a:cubicBezTo>
                        <a:pt x="7" y="101"/>
                        <a:pt x="10" y="36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4" name="Freeform 13">
                  <a:extLst>
                    <a:ext uri="{FF2B5EF4-FFF2-40B4-BE49-F238E27FC236}">
                      <a16:creationId xmlns:a16="http://schemas.microsoft.com/office/drawing/2014/main" id="{24C48A9C-C130-4475-8072-BEC01E3A0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 flipH="1">
                  <a:off x="4498260" y="1772069"/>
                  <a:ext cx="385762" cy="663575"/>
                </a:xfrm>
                <a:custGeom>
                  <a:avLst/>
                  <a:gdLst>
                    <a:gd name="T0" fmla="*/ 243 w 243"/>
                    <a:gd name="T1" fmla="*/ 418 h 418"/>
                    <a:gd name="T2" fmla="*/ 48 w 243"/>
                    <a:gd name="T3" fmla="*/ 171 h 418"/>
                    <a:gd name="T4" fmla="*/ 0 w 243"/>
                    <a:gd name="T5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3" h="418">
                      <a:moveTo>
                        <a:pt x="243" y="418"/>
                      </a:moveTo>
                      <a:cubicBezTo>
                        <a:pt x="212" y="377"/>
                        <a:pt x="89" y="241"/>
                        <a:pt x="48" y="171"/>
                      </a:cubicBezTo>
                      <a:cubicBezTo>
                        <a:pt x="7" y="101"/>
                        <a:pt x="10" y="36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215" name="Group 15">
                  <a:extLst>
                    <a:ext uri="{FF2B5EF4-FFF2-40B4-BE49-F238E27FC236}">
                      <a16:creationId xmlns:a16="http://schemas.microsoft.com/office/drawing/2014/main" id="{D539812B-6959-4D35-B821-610F9C4DAF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981831" flipH="1">
                  <a:off x="1166097" y="2186407"/>
                  <a:ext cx="1455738" cy="1146175"/>
                  <a:chOff x="2608" y="1120"/>
                  <a:chExt cx="917" cy="722"/>
                </a:xfrm>
              </p:grpSpPr>
              <p:sp>
                <p:nvSpPr>
                  <p:cNvPr id="219" name="Freeform 17">
                    <a:extLst>
                      <a:ext uri="{FF2B5EF4-FFF2-40B4-BE49-F238E27FC236}">
                        <a16:creationId xmlns:a16="http://schemas.microsoft.com/office/drawing/2014/main" id="{8CD0559C-AD1A-451C-8232-9A642C138A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200000" flipH="1">
                    <a:off x="2695" y="1512"/>
                    <a:ext cx="243" cy="418"/>
                  </a:xfrm>
                  <a:custGeom>
                    <a:avLst/>
                    <a:gdLst>
                      <a:gd name="T0" fmla="*/ 243 w 243"/>
                      <a:gd name="T1" fmla="*/ 418 h 418"/>
                      <a:gd name="T2" fmla="*/ 48 w 243"/>
                      <a:gd name="T3" fmla="*/ 171 h 418"/>
                      <a:gd name="T4" fmla="*/ 0 w 243"/>
                      <a:gd name="T5" fmla="*/ 0 h 4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3" h="418">
                        <a:moveTo>
                          <a:pt x="243" y="418"/>
                        </a:moveTo>
                        <a:cubicBezTo>
                          <a:pt x="212" y="377"/>
                          <a:pt x="89" y="241"/>
                          <a:pt x="48" y="171"/>
                        </a:cubicBezTo>
                        <a:cubicBezTo>
                          <a:pt x="7" y="101"/>
                          <a:pt x="10" y="36"/>
                          <a:pt x="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220" name="Freeform 18">
                    <a:extLst>
                      <a:ext uri="{FF2B5EF4-FFF2-40B4-BE49-F238E27FC236}">
                        <a16:creationId xmlns:a16="http://schemas.microsoft.com/office/drawing/2014/main" id="{B5C97806-744B-4923-9A77-3BE6C801FD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728" y="1120"/>
                    <a:ext cx="243" cy="418"/>
                  </a:xfrm>
                  <a:custGeom>
                    <a:avLst/>
                    <a:gdLst>
                      <a:gd name="T0" fmla="*/ 243 w 243"/>
                      <a:gd name="T1" fmla="*/ 418 h 418"/>
                      <a:gd name="T2" fmla="*/ 48 w 243"/>
                      <a:gd name="T3" fmla="*/ 171 h 418"/>
                      <a:gd name="T4" fmla="*/ 0 w 243"/>
                      <a:gd name="T5" fmla="*/ 0 h 4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3" h="418">
                        <a:moveTo>
                          <a:pt x="243" y="418"/>
                        </a:moveTo>
                        <a:cubicBezTo>
                          <a:pt x="212" y="377"/>
                          <a:pt x="89" y="241"/>
                          <a:pt x="48" y="171"/>
                        </a:cubicBezTo>
                        <a:cubicBezTo>
                          <a:pt x="7" y="101"/>
                          <a:pt x="10" y="36"/>
                          <a:pt x="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221" name="Freeform 19">
                    <a:extLst>
                      <a:ext uri="{FF2B5EF4-FFF2-40B4-BE49-F238E27FC236}">
                        <a16:creationId xmlns:a16="http://schemas.microsoft.com/office/drawing/2014/main" id="{E5C39547-6D47-450A-8953-80E028B660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6200000" flipH="1">
                    <a:off x="3194" y="1256"/>
                    <a:ext cx="243" cy="418"/>
                  </a:xfrm>
                  <a:custGeom>
                    <a:avLst/>
                    <a:gdLst>
                      <a:gd name="T0" fmla="*/ 243 w 243"/>
                      <a:gd name="T1" fmla="*/ 418 h 418"/>
                      <a:gd name="T2" fmla="*/ 48 w 243"/>
                      <a:gd name="T3" fmla="*/ 171 h 418"/>
                      <a:gd name="T4" fmla="*/ 0 w 243"/>
                      <a:gd name="T5" fmla="*/ 0 h 4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3" h="418">
                        <a:moveTo>
                          <a:pt x="243" y="418"/>
                        </a:moveTo>
                        <a:cubicBezTo>
                          <a:pt x="212" y="377"/>
                          <a:pt x="89" y="241"/>
                          <a:pt x="48" y="171"/>
                        </a:cubicBezTo>
                        <a:cubicBezTo>
                          <a:pt x="7" y="101"/>
                          <a:pt x="10" y="36"/>
                          <a:pt x="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sp>
              <p:nvSpPr>
                <p:cNvPr id="216" name="Freeform 20">
                  <a:extLst>
                    <a:ext uri="{FF2B5EF4-FFF2-40B4-BE49-F238E27FC236}">
                      <a16:creationId xmlns:a16="http://schemas.microsoft.com/office/drawing/2014/main" id="{BFD6C886-D936-4E82-8080-A489B65F3C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1922" y="3567532"/>
                  <a:ext cx="965200" cy="495300"/>
                </a:xfrm>
                <a:custGeom>
                  <a:avLst/>
                  <a:gdLst>
                    <a:gd name="T0" fmla="*/ 0 w 1115"/>
                    <a:gd name="T1" fmla="*/ 502 h 502"/>
                    <a:gd name="T2" fmla="*/ 367 w 1115"/>
                    <a:gd name="T3" fmla="*/ 381 h 502"/>
                    <a:gd name="T4" fmla="*/ 1115 w 1115"/>
                    <a:gd name="T5" fmla="*/ 0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5" h="502">
                      <a:moveTo>
                        <a:pt x="0" y="502"/>
                      </a:moveTo>
                      <a:cubicBezTo>
                        <a:pt x="61" y="482"/>
                        <a:pt x="181" y="465"/>
                        <a:pt x="367" y="381"/>
                      </a:cubicBezTo>
                      <a:cubicBezTo>
                        <a:pt x="553" y="297"/>
                        <a:pt x="959" y="79"/>
                        <a:pt x="1115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48DAFAE6-BB73-4AFE-89FA-2C7969AF5BCC}"/>
                    </a:ext>
                  </a:extLst>
                </p:cNvPr>
                <p:cNvSpPr/>
                <p:nvPr/>
              </p:nvSpPr>
              <p:spPr>
                <a:xfrm>
                  <a:off x="1722120" y="1905000"/>
                  <a:ext cx="259657" cy="640080"/>
                </a:xfrm>
                <a:custGeom>
                  <a:avLst/>
                  <a:gdLst>
                    <a:gd name="connsiteX0" fmla="*/ 0 w 259657"/>
                    <a:gd name="connsiteY0" fmla="*/ 0 h 640080"/>
                    <a:gd name="connsiteX1" fmla="*/ 228600 w 259657"/>
                    <a:gd name="connsiteY1" fmla="*/ 411480 h 640080"/>
                    <a:gd name="connsiteX2" fmla="*/ 251460 w 259657"/>
                    <a:gd name="connsiteY2" fmla="*/ 640080 h 64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9657" h="640080">
                      <a:moveTo>
                        <a:pt x="0" y="0"/>
                      </a:moveTo>
                      <a:cubicBezTo>
                        <a:pt x="93345" y="152400"/>
                        <a:pt x="186690" y="304800"/>
                        <a:pt x="228600" y="411480"/>
                      </a:cubicBezTo>
                      <a:cubicBezTo>
                        <a:pt x="270510" y="518160"/>
                        <a:pt x="260985" y="579120"/>
                        <a:pt x="251460" y="64008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6EB408AD-ADC7-489B-B0FE-D84C0951142B}"/>
                    </a:ext>
                  </a:extLst>
                </p:cNvPr>
                <p:cNvSpPr/>
                <p:nvPr/>
              </p:nvSpPr>
              <p:spPr>
                <a:xfrm>
                  <a:off x="2943225" y="1524000"/>
                  <a:ext cx="228600" cy="685800"/>
                </a:xfrm>
                <a:custGeom>
                  <a:avLst/>
                  <a:gdLst>
                    <a:gd name="connsiteX0" fmla="*/ 228600 w 228600"/>
                    <a:gd name="connsiteY0" fmla="*/ 0 h 685800"/>
                    <a:gd name="connsiteX1" fmla="*/ 190500 w 228600"/>
                    <a:gd name="connsiteY1" fmla="*/ 400050 h 685800"/>
                    <a:gd name="connsiteX2" fmla="*/ 0 w 228600"/>
                    <a:gd name="connsiteY2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8600" h="685800">
                      <a:moveTo>
                        <a:pt x="228600" y="0"/>
                      </a:moveTo>
                      <a:cubicBezTo>
                        <a:pt x="228600" y="142875"/>
                        <a:pt x="228600" y="285750"/>
                        <a:pt x="190500" y="400050"/>
                      </a:cubicBezTo>
                      <a:cubicBezTo>
                        <a:pt x="152400" y="514350"/>
                        <a:pt x="76200" y="600075"/>
                        <a:pt x="0" y="68580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A6F6DC9-C3A7-4E00-A691-BDE552E55BE3}"/>
              </a:ext>
            </a:extLst>
          </p:cNvPr>
          <p:cNvGrpSpPr/>
          <p:nvPr/>
        </p:nvGrpSpPr>
        <p:grpSpPr>
          <a:xfrm>
            <a:off x="1165861" y="1905383"/>
            <a:ext cx="3197648" cy="2963797"/>
            <a:chOff x="1165860" y="1905383"/>
            <a:chExt cx="3197648" cy="2963797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29C2739-8E89-4E9D-A45D-3F3569AA1AC0}"/>
                </a:ext>
              </a:extLst>
            </p:cNvPr>
            <p:cNvGrpSpPr/>
            <p:nvPr/>
          </p:nvGrpSpPr>
          <p:grpSpPr>
            <a:xfrm>
              <a:off x="1165860" y="1905383"/>
              <a:ext cx="3197648" cy="2963797"/>
              <a:chOff x="1165860" y="1905383"/>
              <a:chExt cx="3197648" cy="2963797"/>
            </a:xfrm>
          </p:grpSpPr>
          <p:sp>
            <p:nvSpPr>
              <p:cNvPr id="225" name="Freeform 14">
                <a:extLst>
                  <a:ext uri="{FF2B5EF4-FFF2-40B4-BE49-F238E27FC236}">
                    <a16:creationId xmlns:a16="http://schemas.microsoft.com/office/drawing/2014/main" id="{DDF3694B-86AA-4442-9C9E-452E3721A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048" y="3664369"/>
                <a:ext cx="368300" cy="398462"/>
              </a:xfrm>
              <a:custGeom>
                <a:avLst/>
                <a:gdLst>
                  <a:gd name="T0" fmla="*/ 232 w 232"/>
                  <a:gd name="T1" fmla="*/ 0 h 251"/>
                  <a:gd name="T2" fmla="*/ 70 w 232"/>
                  <a:gd name="T3" fmla="*/ 117 h 251"/>
                  <a:gd name="T4" fmla="*/ 0 w 232"/>
                  <a:gd name="T5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51">
                    <a:moveTo>
                      <a:pt x="232" y="0"/>
                    </a:moveTo>
                    <a:cubicBezTo>
                      <a:pt x="205" y="21"/>
                      <a:pt x="109" y="75"/>
                      <a:pt x="70" y="117"/>
                    </a:cubicBezTo>
                    <a:cubicBezTo>
                      <a:pt x="31" y="159"/>
                      <a:pt x="15" y="223"/>
                      <a:pt x="0" y="25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6" name="Freeform 20">
                <a:extLst>
                  <a:ext uri="{FF2B5EF4-FFF2-40B4-BE49-F238E27FC236}">
                    <a16:creationId xmlns:a16="http://schemas.microsoft.com/office/drawing/2014/main" id="{3051412E-54B7-452D-8C57-D707FED1C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6897" y="4046938"/>
                <a:ext cx="842509" cy="479461"/>
              </a:xfrm>
              <a:custGeom>
                <a:avLst/>
                <a:gdLst>
                  <a:gd name="T0" fmla="*/ 0 w 1115"/>
                  <a:gd name="T1" fmla="*/ 502 h 502"/>
                  <a:gd name="T2" fmla="*/ 367 w 1115"/>
                  <a:gd name="T3" fmla="*/ 381 h 502"/>
                  <a:gd name="T4" fmla="*/ 1115 w 1115"/>
                  <a:gd name="T5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5" h="502">
                    <a:moveTo>
                      <a:pt x="0" y="502"/>
                    </a:moveTo>
                    <a:cubicBezTo>
                      <a:pt x="61" y="482"/>
                      <a:pt x="181" y="465"/>
                      <a:pt x="367" y="381"/>
                    </a:cubicBezTo>
                    <a:cubicBezTo>
                      <a:pt x="553" y="297"/>
                      <a:pt x="959" y="79"/>
                      <a:pt x="1115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7" name="Freeform 20">
                <a:extLst>
                  <a:ext uri="{FF2B5EF4-FFF2-40B4-BE49-F238E27FC236}">
                    <a16:creationId xmlns:a16="http://schemas.microsoft.com/office/drawing/2014/main" id="{0D69B8DA-A0D3-41D3-A12E-2DF04E2E7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485" y="1905383"/>
                <a:ext cx="605023" cy="305629"/>
              </a:xfrm>
              <a:custGeom>
                <a:avLst/>
                <a:gdLst>
                  <a:gd name="T0" fmla="*/ 0 w 1115"/>
                  <a:gd name="T1" fmla="*/ 502 h 502"/>
                  <a:gd name="T2" fmla="*/ 367 w 1115"/>
                  <a:gd name="T3" fmla="*/ 381 h 502"/>
                  <a:gd name="T4" fmla="*/ 1115 w 1115"/>
                  <a:gd name="T5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5" h="502">
                    <a:moveTo>
                      <a:pt x="0" y="502"/>
                    </a:moveTo>
                    <a:cubicBezTo>
                      <a:pt x="61" y="482"/>
                      <a:pt x="181" y="465"/>
                      <a:pt x="367" y="381"/>
                    </a:cubicBezTo>
                    <a:cubicBezTo>
                      <a:pt x="553" y="297"/>
                      <a:pt x="959" y="79"/>
                      <a:pt x="1115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8" name="Freeform 20">
                <a:extLst>
                  <a:ext uri="{FF2B5EF4-FFF2-40B4-BE49-F238E27FC236}">
                    <a16:creationId xmlns:a16="http://schemas.microsoft.com/office/drawing/2014/main" id="{66C8B338-BC01-4D49-8216-28AC8A9BF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1723" y="2202956"/>
                <a:ext cx="777544" cy="357270"/>
              </a:xfrm>
              <a:custGeom>
                <a:avLst/>
                <a:gdLst>
                  <a:gd name="T0" fmla="*/ 0 w 1115"/>
                  <a:gd name="T1" fmla="*/ 502 h 502"/>
                  <a:gd name="T2" fmla="*/ 367 w 1115"/>
                  <a:gd name="T3" fmla="*/ 381 h 502"/>
                  <a:gd name="T4" fmla="*/ 1115 w 1115"/>
                  <a:gd name="T5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5" h="502">
                    <a:moveTo>
                      <a:pt x="0" y="502"/>
                    </a:moveTo>
                    <a:cubicBezTo>
                      <a:pt x="61" y="482"/>
                      <a:pt x="181" y="465"/>
                      <a:pt x="367" y="381"/>
                    </a:cubicBezTo>
                    <a:cubicBezTo>
                      <a:pt x="553" y="297"/>
                      <a:pt x="959" y="79"/>
                      <a:pt x="1115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FFF03A08-FC6E-4772-98FA-29DD8B8F325D}"/>
                  </a:ext>
                </a:extLst>
              </p:cNvPr>
              <p:cNvSpPr/>
              <p:nvPr/>
            </p:nvSpPr>
            <p:spPr>
              <a:xfrm>
                <a:off x="1939981" y="2545080"/>
                <a:ext cx="445079" cy="777240"/>
              </a:xfrm>
              <a:custGeom>
                <a:avLst/>
                <a:gdLst>
                  <a:gd name="connsiteX0" fmla="*/ 445079 w 445079"/>
                  <a:gd name="connsiteY0" fmla="*/ 777240 h 777240"/>
                  <a:gd name="connsiteX1" fmla="*/ 361259 w 445079"/>
                  <a:gd name="connsiteY1" fmla="*/ 563880 h 777240"/>
                  <a:gd name="connsiteX2" fmla="*/ 216479 w 445079"/>
                  <a:gd name="connsiteY2" fmla="*/ 518160 h 777240"/>
                  <a:gd name="connsiteX3" fmla="*/ 86939 w 445079"/>
                  <a:gd name="connsiteY3" fmla="*/ 434340 h 777240"/>
                  <a:gd name="connsiteX4" fmla="*/ 3119 w 445079"/>
                  <a:gd name="connsiteY4" fmla="*/ 274320 h 777240"/>
                  <a:gd name="connsiteX5" fmla="*/ 25979 w 445079"/>
                  <a:gd name="connsiteY5" fmla="*/ 0 h 77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5079" h="777240">
                    <a:moveTo>
                      <a:pt x="445079" y="777240"/>
                    </a:moveTo>
                    <a:cubicBezTo>
                      <a:pt x="422219" y="692150"/>
                      <a:pt x="399359" y="607060"/>
                      <a:pt x="361259" y="563880"/>
                    </a:cubicBezTo>
                    <a:cubicBezTo>
                      <a:pt x="323159" y="520700"/>
                      <a:pt x="262199" y="539750"/>
                      <a:pt x="216479" y="518160"/>
                    </a:cubicBezTo>
                    <a:cubicBezTo>
                      <a:pt x="170759" y="496570"/>
                      <a:pt x="122499" y="474980"/>
                      <a:pt x="86939" y="434340"/>
                    </a:cubicBezTo>
                    <a:cubicBezTo>
                      <a:pt x="51379" y="393700"/>
                      <a:pt x="13279" y="346710"/>
                      <a:pt x="3119" y="274320"/>
                    </a:cubicBezTo>
                    <a:cubicBezTo>
                      <a:pt x="-7041" y="201930"/>
                      <a:pt x="9469" y="100965"/>
                      <a:pt x="25979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837A8E6-BA4A-4A9C-A617-611AE62B45EF}"/>
                  </a:ext>
                </a:extLst>
              </p:cNvPr>
              <p:cNvSpPr/>
              <p:nvPr/>
            </p:nvSpPr>
            <p:spPr>
              <a:xfrm>
                <a:off x="2301205" y="3291840"/>
                <a:ext cx="449615" cy="594360"/>
              </a:xfrm>
              <a:custGeom>
                <a:avLst/>
                <a:gdLst>
                  <a:gd name="connsiteX0" fmla="*/ 76235 w 449615"/>
                  <a:gd name="connsiteY0" fmla="*/ 0 h 594360"/>
                  <a:gd name="connsiteX1" fmla="*/ 68615 w 449615"/>
                  <a:gd name="connsiteY1" fmla="*/ 182880 h 594360"/>
                  <a:gd name="connsiteX2" fmla="*/ 35 w 449615"/>
                  <a:gd name="connsiteY2" fmla="*/ 259080 h 594360"/>
                  <a:gd name="connsiteX3" fmla="*/ 60995 w 449615"/>
                  <a:gd name="connsiteY3" fmla="*/ 411480 h 594360"/>
                  <a:gd name="connsiteX4" fmla="*/ 175295 w 449615"/>
                  <a:gd name="connsiteY4" fmla="*/ 510540 h 594360"/>
                  <a:gd name="connsiteX5" fmla="*/ 304835 w 449615"/>
                  <a:gd name="connsiteY5" fmla="*/ 563880 h 594360"/>
                  <a:gd name="connsiteX6" fmla="*/ 449615 w 449615"/>
                  <a:gd name="connsiteY6" fmla="*/ 59436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615" h="594360">
                    <a:moveTo>
                      <a:pt x="76235" y="0"/>
                    </a:moveTo>
                    <a:cubicBezTo>
                      <a:pt x="78775" y="69850"/>
                      <a:pt x="81315" y="139700"/>
                      <a:pt x="68615" y="182880"/>
                    </a:cubicBezTo>
                    <a:cubicBezTo>
                      <a:pt x="55915" y="226060"/>
                      <a:pt x="1305" y="220980"/>
                      <a:pt x="35" y="259080"/>
                    </a:cubicBezTo>
                    <a:cubicBezTo>
                      <a:pt x="-1235" y="297180"/>
                      <a:pt x="31785" y="369570"/>
                      <a:pt x="60995" y="411480"/>
                    </a:cubicBezTo>
                    <a:cubicBezTo>
                      <a:pt x="90205" y="453390"/>
                      <a:pt x="134655" y="485140"/>
                      <a:pt x="175295" y="510540"/>
                    </a:cubicBezTo>
                    <a:cubicBezTo>
                      <a:pt x="215935" y="535940"/>
                      <a:pt x="259115" y="549910"/>
                      <a:pt x="304835" y="563880"/>
                    </a:cubicBezTo>
                    <a:cubicBezTo>
                      <a:pt x="350555" y="577850"/>
                      <a:pt x="400085" y="586105"/>
                      <a:pt x="449615" y="5943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4AA58316-AECD-4C7B-A97F-458022A592B9}"/>
                  </a:ext>
                </a:extLst>
              </p:cNvPr>
              <p:cNvSpPr/>
              <p:nvPr/>
            </p:nvSpPr>
            <p:spPr>
              <a:xfrm>
                <a:off x="1165860" y="4069080"/>
                <a:ext cx="1257300" cy="800100"/>
              </a:xfrm>
              <a:custGeom>
                <a:avLst/>
                <a:gdLst>
                  <a:gd name="connsiteX0" fmla="*/ 0 w 1257300"/>
                  <a:gd name="connsiteY0" fmla="*/ 0 h 800100"/>
                  <a:gd name="connsiteX1" fmla="*/ 99060 w 1257300"/>
                  <a:gd name="connsiteY1" fmla="*/ 167640 h 800100"/>
                  <a:gd name="connsiteX2" fmla="*/ 259080 w 1257300"/>
                  <a:gd name="connsiteY2" fmla="*/ 281940 h 800100"/>
                  <a:gd name="connsiteX3" fmla="*/ 457200 w 1257300"/>
                  <a:gd name="connsiteY3" fmla="*/ 289560 h 800100"/>
                  <a:gd name="connsiteX4" fmla="*/ 609600 w 1257300"/>
                  <a:gd name="connsiteY4" fmla="*/ 403860 h 800100"/>
                  <a:gd name="connsiteX5" fmla="*/ 647700 w 1257300"/>
                  <a:gd name="connsiteY5" fmla="*/ 541020 h 800100"/>
                  <a:gd name="connsiteX6" fmla="*/ 777240 w 1257300"/>
                  <a:gd name="connsiteY6" fmla="*/ 685800 h 800100"/>
                  <a:gd name="connsiteX7" fmla="*/ 899160 w 1257300"/>
                  <a:gd name="connsiteY7" fmla="*/ 731520 h 800100"/>
                  <a:gd name="connsiteX8" fmla="*/ 1066800 w 1257300"/>
                  <a:gd name="connsiteY8" fmla="*/ 739140 h 800100"/>
                  <a:gd name="connsiteX9" fmla="*/ 1257300 w 1257300"/>
                  <a:gd name="connsiteY9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7300" h="800100">
                    <a:moveTo>
                      <a:pt x="0" y="0"/>
                    </a:moveTo>
                    <a:cubicBezTo>
                      <a:pt x="27940" y="60325"/>
                      <a:pt x="55880" y="120650"/>
                      <a:pt x="99060" y="167640"/>
                    </a:cubicBezTo>
                    <a:cubicBezTo>
                      <a:pt x="142240" y="214630"/>
                      <a:pt x="199390" y="261620"/>
                      <a:pt x="259080" y="281940"/>
                    </a:cubicBezTo>
                    <a:cubicBezTo>
                      <a:pt x="318770" y="302260"/>
                      <a:pt x="398780" y="269240"/>
                      <a:pt x="457200" y="289560"/>
                    </a:cubicBezTo>
                    <a:cubicBezTo>
                      <a:pt x="515620" y="309880"/>
                      <a:pt x="577850" y="361950"/>
                      <a:pt x="609600" y="403860"/>
                    </a:cubicBezTo>
                    <a:cubicBezTo>
                      <a:pt x="641350" y="445770"/>
                      <a:pt x="619760" y="494030"/>
                      <a:pt x="647700" y="541020"/>
                    </a:cubicBezTo>
                    <a:cubicBezTo>
                      <a:pt x="675640" y="588010"/>
                      <a:pt x="735330" y="654050"/>
                      <a:pt x="777240" y="685800"/>
                    </a:cubicBezTo>
                    <a:cubicBezTo>
                      <a:pt x="819150" y="717550"/>
                      <a:pt x="850900" y="722630"/>
                      <a:pt x="899160" y="731520"/>
                    </a:cubicBezTo>
                    <a:cubicBezTo>
                      <a:pt x="947420" y="740410"/>
                      <a:pt x="1007110" y="727710"/>
                      <a:pt x="1066800" y="739140"/>
                    </a:cubicBezTo>
                    <a:cubicBezTo>
                      <a:pt x="1126490" y="750570"/>
                      <a:pt x="1191895" y="775335"/>
                      <a:pt x="1257300" y="8001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EF93ABAA-32EE-49BB-8193-955145F01315}"/>
                </a:ext>
              </a:extLst>
            </p:cNvPr>
            <p:cNvSpPr/>
            <p:nvPr/>
          </p:nvSpPr>
          <p:spPr>
            <a:xfrm>
              <a:off x="2933700" y="2200275"/>
              <a:ext cx="57150" cy="361950"/>
            </a:xfrm>
            <a:custGeom>
              <a:avLst/>
              <a:gdLst>
                <a:gd name="connsiteX0" fmla="*/ 0 w 57150"/>
                <a:gd name="connsiteY0" fmla="*/ 0 h 361950"/>
                <a:gd name="connsiteX1" fmla="*/ 57150 w 57150"/>
                <a:gd name="connsiteY1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361950">
                  <a:moveTo>
                    <a:pt x="0" y="0"/>
                  </a:moveTo>
                  <a:lnTo>
                    <a:pt x="57150" y="36195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6D1E518F-3F1E-4159-B049-1CBA4EFE4D5C}"/>
              </a:ext>
            </a:extLst>
          </p:cNvPr>
          <p:cNvSpPr/>
          <p:nvPr/>
        </p:nvSpPr>
        <p:spPr>
          <a:xfrm>
            <a:off x="2162176" y="2552700"/>
            <a:ext cx="842145" cy="3451194"/>
          </a:xfrm>
          <a:custGeom>
            <a:avLst/>
            <a:gdLst>
              <a:gd name="connsiteX0" fmla="*/ 828675 w 842145"/>
              <a:gd name="connsiteY0" fmla="*/ 0 h 3451194"/>
              <a:gd name="connsiteX1" fmla="*/ 838200 w 842145"/>
              <a:gd name="connsiteY1" fmla="*/ 247650 h 3451194"/>
              <a:gd name="connsiteX2" fmla="*/ 771525 w 842145"/>
              <a:gd name="connsiteY2" fmla="*/ 400050 h 3451194"/>
              <a:gd name="connsiteX3" fmla="*/ 781050 w 842145"/>
              <a:gd name="connsiteY3" fmla="*/ 666750 h 3451194"/>
              <a:gd name="connsiteX4" fmla="*/ 819150 w 842145"/>
              <a:gd name="connsiteY4" fmla="*/ 876300 h 3451194"/>
              <a:gd name="connsiteX5" fmla="*/ 723900 w 842145"/>
              <a:gd name="connsiteY5" fmla="*/ 1114425 h 3451194"/>
              <a:gd name="connsiteX6" fmla="*/ 590550 w 842145"/>
              <a:gd name="connsiteY6" fmla="*/ 1323975 h 3451194"/>
              <a:gd name="connsiteX7" fmla="*/ 466725 w 842145"/>
              <a:gd name="connsiteY7" fmla="*/ 1504950 h 3451194"/>
              <a:gd name="connsiteX8" fmla="*/ 323850 w 842145"/>
              <a:gd name="connsiteY8" fmla="*/ 1581150 h 3451194"/>
              <a:gd name="connsiteX9" fmla="*/ 266700 w 842145"/>
              <a:gd name="connsiteY9" fmla="*/ 1857375 h 3451194"/>
              <a:gd name="connsiteX10" fmla="*/ 333375 w 842145"/>
              <a:gd name="connsiteY10" fmla="*/ 1971675 h 3451194"/>
              <a:gd name="connsiteX11" fmla="*/ 247650 w 842145"/>
              <a:gd name="connsiteY11" fmla="*/ 2333625 h 3451194"/>
              <a:gd name="connsiteX12" fmla="*/ 104775 w 842145"/>
              <a:gd name="connsiteY12" fmla="*/ 2628900 h 3451194"/>
              <a:gd name="connsiteX13" fmla="*/ 85725 w 842145"/>
              <a:gd name="connsiteY13" fmla="*/ 2847975 h 3451194"/>
              <a:gd name="connsiteX14" fmla="*/ 104775 w 842145"/>
              <a:gd name="connsiteY14" fmla="*/ 2981325 h 3451194"/>
              <a:gd name="connsiteX15" fmla="*/ 38100 w 842145"/>
              <a:gd name="connsiteY15" fmla="*/ 3409950 h 3451194"/>
              <a:gd name="connsiteX16" fmla="*/ 0 w 842145"/>
              <a:gd name="connsiteY16" fmla="*/ 3409950 h 345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2145" h="3451194">
                <a:moveTo>
                  <a:pt x="828675" y="0"/>
                </a:moveTo>
                <a:cubicBezTo>
                  <a:pt x="838200" y="90487"/>
                  <a:pt x="847725" y="180975"/>
                  <a:pt x="838200" y="247650"/>
                </a:cubicBezTo>
                <a:cubicBezTo>
                  <a:pt x="828675" y="314325"/>
                  <a:pt x="781050" y="330200"/>
                  <a:pt x="771525" y="400050"/>
                </a:cubicBezTo>
                <a:cubicBezTo>
                  <a:pt x="762000" y="469900"/>
                  <a:pt x="773113" y="587375"/>
                  <a:pt x="781050" y="666750"/>
                </a:cubicBezTo>
                <a:cubicBezTo>
                  <a:pt x="788987" y="746125"/>
                  <a:pt x="828675" y="801688"/>
                  <a:pt x="819150" y="876300"/>
                </a:cubicBezTo>
                <a:cubicBezTo>
                  <a:pt x="809625" y="950912"/>
                  <a:pt x="762000" y="1039813"/>
                  <a:pt x="723900" y="1114425"/>
                </a:cubicBezTo>
                <a:cubicBezTo>
                  <a:pt x="685800" y="1189038"/>
                  <a:pt x="633412" y="1258888"/>
                  <a:pt x="590550" y="1323975"/>
                </a:cubicBezTo>
                <a:cubicBezTo>
                  <a:pt x="547688" y="1389062"/>
                  <a:pt x="511175" y="1462088"/>
                  <a:pt x="466725" y="1504950"/>
                </a:cubicBezTo>
                <a:cubicBezTo>
                  <a:pt x="422275" y="1547812"/>
                  <a:pt x="357187" y="1522413"/>
                  <a:pt x="323850" y="1581150"/>
                </a:cubicBezTo>
                <a:cubicBezTo>
                  <a:pt x="290513" y="1639887"/>
                  <a:pt x="265113" y="1792288"/>
                  <a:pt x="266700" y="1857375"/>
                </a:cubicBezTo>
                <a:cubicBezTo>
                  <a:pt x="268287" y="1922462"/>
                  <a:pt x="336550" y="1892300"/>
                  <a:pt x="333375" y="1971675"/>
                </a:cubicBezTo>
                <a:cubicBezTo>
                  <a:pt x="330200" y="2051050"/>
                  <a:pt x="285750" y="2224087"/>
                  <a:pt x="247650" y="2333625"/>
                </a:cubicBezTo>
                <a:cubicBezTo>
                  <a:pt x="209550" y="2443163"/>
                  <a:pt x="131762" y="2543175"/>
                  <a:pt x="104775" y="2628900"/>
                </a:cubicBezTo>
                <a:cubicBezTo>
                  <a:pt x="77787" y="2714625"/>
                  <a:pt x="85725" y="2789238"/>
                  <a:pt x="85725" y="2847975"/>
                </a:cubicBezTo>
                <a:cubicBezTo>
                  <a:pt x="85725" y="2906712"/>
                  <a:pt x="112712" y="2887663"/>
                  <a:pt x="104775" y="2981325"/>
                </a:cubicBezTo>
                <a:cubicBezTo>
                  <a:pt x="96837" y="3074988"/>
                  <a:pt x="38100" y="3409950"/>
                  <a:pt x="38100" y="3409950"/>
                </a:cubicBezTo>
                <a:cubicBezTo>
                  <a:pt x="20638" y="3481387"/>
                  <a:pt x="10319" y="3445668"/>
                  <a:pt x="0" y="340995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810" name="Rectangle 2"/>
          <p:cNvSpPr>
            <a:spLocks noGrp="1"/>
          </p:cNvSpPr>
          <p:nvPr>
            <p:ph type="title"/>
          </p:nvPr>
        </p:nvSpPr>
        <p:spPr>
          <a:xfrm>
            <a:off x="1981200" y="-243408"/>
            <a:ext cx="8229600" cy="1143000"/>
          </a:xfrm>
        </p:spPr>
        <p:txBody>
          <a:bodyPr/>
          <a:lstStyle/>
          <a:p>
            <a:r>
              <a:rPr lang="en-US" altLang="pt-BR"/>
              <a:t>Ordem de Strahler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13D1E7-D082-4842-BFAD-0B8F87428B15}"/>
              </a:ext>
            </a:extLst>
          </p:cNvPr>
          <p:cNvGrpSpPr/>
          <p:nvPr/>
        </p:nvGrpSpPr>
        <p:grpSpPr>
          <a:xfrm>
            <a:off x="635405" y="1524000"/>
            <a:ext cx="4387523" cy="4014413"/>
            <a:chOff x="635405" y="1524000"/>
            <a:chExt cx="4387523" cy="4014413"/>
          </a:xfrm>
        </p:grpSpPr>
        <p:sp>
          <p:nvSpPr>
            <p:cNvPr id="247829" name="Freeform 21"/>
            <p:cNvSpPr>
              <a:spLocks/>
            </p:cNvSpPr>
            <p:nvPr/>
          </p:nvSpPr>
          <p:spPr bwMode="auto">
            <a:xfrm flipH="1">
              <a:off x="3631485" y="3307182"/>
              <a:ext cx="46038" cy="357187"/>
            </a:xfrm>
            <a:custGeom>
              <a:avLst/>
              <a:gdLst>
                <a:gd name="T0" fmla="*/ 50 w 56"/>
                <a:gd name="T1" fmla="*/ 0 h 404"/>
                <a:gd name="T2" fmla="*/ 48 w 56"/>
                <a:gd name="T3" fmla="*/ 233 h 404"/>
                <a:gd name="T4" fmla="*/ 0 w 56"/>
                <a:gd name="T5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404">
                  <a:moveTo>
                    <a:pt x="50" y="0"/>
                  </a:moveTo>
                  <a:cubicBezTo>
                    <a:pt x="49" y="39"/>
                    <a:pt x="56" y="166"/>
                    <a:pt x="48" y="233"/>
                  </a:cubicBezTo>
                  <a:cubicBezTo>
                    <a:pt x="40" y="300"/>
                    <a:pt x="10" y="368"/>
                    <a:pt x="0" y="404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6BE0C2-2796-4FAB-BB7C-1E78E7ECEE0F}"/>
                </a:ext>
              </a:extLst>
            </p:cNvPr>
            <p:cNvGrpSpPr/>
            <p:nvPr/>
          </p:nvGrpSpPr>
          <p:grpSpPr>
            <a:xfrm>
              <a:off x="635405" y="1524000"/>
              <a:ext cx="4387523" cy="4014413"/>
              <a:chOff x="635405" y="1524000"/>
              <a:chExt cx="4387523" cy="4014413"/>
            </a:xfrm>
          </p:grpSpPr>
          <p:sp>
            <p:nvSpPr>
              <p:cNvPr id="247822" name="Freeform 14"/>
              <p:cNvSpPr>
                <a:spLocks/>
              </p:cNvSpPr>
              <p:nvPr/>
            </p:nvSpPr>
            <p:spPr bwMode="auto">
              <a:xfrm>
                <a:off x="2956797" y="2808707"/>
                <a:ext cx="368300" cy="398462"/>
              </a:xfrm>
              <a:custGeom>
                <a:avLst/>
                <a:gdLst>
                  <a:gd name="T0" fmla="*/ 232 w 232"/>
                  <a:gd name="T1" fmla="*/ 0 h 251"/>
                  <a:gd name="T2" fmla="*/ 70 w 232"/>
                  <a:gd name="T3" fmla="*/ 117 h 251"/>
                  <a:gd name="T4" fmla="*/ 0 w 232"/>
                  <a:gd name="T5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51">
                    <a:moveTo>
                      <a:pt x="232" y="0"/>
                    </a:moveTo>
                    <a:cubicBezTo>
                      <a:pt x="205" y="21"/>
                      <a:pt x="109" y="75"/>
                      <a:pt x="70" y="117"/>
                    </a:cubicBezTo>
                    <a:cubicBezTo>
                      <a:pt x="31" y="159"/>
                      <a:pt x="15" y="223"/>
                      <a:pt x="0" y="251"/>
                    </a:cubicBezTo>
                  </a:path>
                </a:pathLst>
              </a:custGeom>
              <a:noFill/>
              <a:ln w="57150">
                <a:solidFill>
                  <a:srgbClr val="92D05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F7E69D5-28B9-43E8-AA27-B9D179C17562}"/>
                  </a:ext>
                </a:extLst>
              </p:cNvPr>
              <p:cNvGrpSpPr/>
              <p:nvPr/>
            </p:nvGrpSpPr>
            <p:grpSpPr>
              <a:xfrm>
                <a:off x="635405" y="1524000"/>
                <a:ext cx="4387523" cy="4014413"/>
                <a:chOff x="635405" y="1524000"/>
                <a:chExt cx="4387523" cy="4014413"/>
              </a:xfrm>
            </p:grpSpPr>
            <p:sp>
              <p:nvSpPr>
                <p:cNvPr id="247819" name="Freeform 11"/>
                <p:cNvSpPr>
                  <a:spLocks/>
                </p:cNvSpPr>
                <p:nvPr/>
              </p:nvSpPr>
              <p:spPr bwMode="auto">
                <a:xfrm rot="5400000">
                  <a:off x="2409110" y="5013744"/>
                  <a:ext cx="385762" cy="663575"/>
                </a:xfrm>
                <a:custGeom>
                  <a:avLst/>
                  <a:gdLst>
                    <a:gd name="T0" fmla="*/ 243 w 243"/>
                    <a:gd name="T1" fmla="*/ 418 h 418"/>
                    <a:gd name="T2" fmla="*/ 48 w 243"/>
                    <a:gd name="T3" fmla="*/ 171 h 418"/>
                    <a:gd name="T4" fmla="*/ 0 w 243"/>
                    <a:gd name="T5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3" h="418">
                      <a:moveTo>
                        <a:pt x="243" y="418"/>
                      </a:moveTo>
                      <a:cubicBezTo>
                        <a:pt x="212" y="377"/>
                        <a:pt x="89" y="241"/>
                        <a:pt x="48" y="171"/>
                      </a:cubicBezTo>
                      <a:cubicBezTo>
                        <a:pt x="7" y="101"/>
                        <a:pt x="10" y="36"/>
                        <a:pt x="0" y="0"/>
                      </a:cubicBezTo>
                    </a:path>
                  </a:pathLst>
                </a:custGeom>
                <a:noFill/>
                <a:ln w="57150">
                  <a:solidFill>
                    <a:srgbClr val="92D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47831" name="Freeform 23"/>
                <p:cNvSpPr>
                  <a:spLocks/>
                </p:cNvSpPr>
                <p:nvPr/>
              </p:nvSpPr>
              <p:spPr bwMode="auto">
                <a:xfrm>
                  <a:off x="1599485" y="3586582"/>
                  <a:ext cx="63500" cy="768350"/>
                </a:xfrm>
                <a:custGeom>
                  <a:avLst/>
                  <a:gdLst>
                    <a:gd name="T0" fmla="*/ 1 w 40"/>
                    <a:gd name="T1" fmla="*/ 0 h 484"/>
                    <a:gd name="T2" fmla="*/ 40 w 40"/>
                    <a:gd name="T3" fmla="*/ 191 h 484"/>
                    <a:gd name="T4" fmla="*/ 0 w 40"/>
                    <a:gd name="T5" fmla="*/ 484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484">
                      <a:moveTo>
                        <a:pt x="1" y="0"/>
                      </a:moveTo>
                      <a:cubicBezTo>
                        <a:pt x="7" y="32"/>
                        <a:pt x="40" y="110"/>
                        <a:pt x="40" y="191"/>
                      </a:cubicBezTo>
                      <a:cubicBezTo>
                        <a:pt x="40" y="272"/>
                        <a:pt x="8" y="423"/>
                        <a:pt x="0" y="484"/>
                      </a:cubicBezTo>
                    </a:path>
                  </a:pathLst>
                </a:custGeom>
                <a:noFill/>
                <a:ln w="57150">
                  <a:solidFill>
                    <a:srgbClr val="92D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47832" name="Freeform 24"/>
                <p:cNvSpPr>
                  <a:spLocks/>
                </p:cNvSpPr>
                <p:nvPr/>
              </p:nvSpPr>
              <p:spPr bwMode="auto">
                <a:xfrm>
                  <a:off x="1069260" y="4437482"/>
                  <a:ext cx="688975" cy="163512"/>
                </a:xfrm>
                <a:custGeom>
                  <a:avLst/>
                  <a:gdLst>
                    <a:gd name="T0" fmla="*/ 0 w 434"/>
                    <a:gd name="T1" fmla="*/ 103 h 103"/>
                    <a:gd name="T2" fmla="*/ 291 w 434"/>
                    <a:gd name="T3" fmla="*/ 14 h 103"/>
                    <a:gd name="T4" fmla="*/ 434 w 434"/>
                    <a:gd name="T5" fmla="*/ 17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4" h="103">
                      <a:moveTo>
                        <a:pt x="0" y="103"/>
                      </a:moveTo>
                      <a:cubicBezTo>
                        <a:pt x="48" y="88"/>
                        <a:pt x="219" y="28"/>
                        <a:pt x="291" y="14"/>
                      </a:cubicBezTo>
                      <a:cubicBezTo>
                        <a:pt x="363" y="0"/>
                        <a:pt x="404" y="17"/>
                        <a:pt x="434" y="17"/>
                      </a:cubicBezTo>
                    </a:path>
                  </a:pathLst>
                </a:custGeom>
                <a:noFill/>
                <a:ln w="57150">
                  <a:solidFill>
                    <a:srgbClr val="92D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247833" name="Freeform 25"/>
                <p:cNvSpPr>
                  <a:spLocks/>
                </p:cNvSpPr>
                <p:nvPr/>
              </p:nvSpPr>
              <p:spPr bwMode="auto">
                <a:xfrm rot="19797617" flipV="1">
                  <a:off x="994647" y="3383382"/>
                  <a:ext cx="385763" cy="663575"/>
                </a:xfrm>
                <a:custGeom>
                  <a:avLst/>
                  <a:gdLst>
                    <a:gd name="T0" fmla="*/ 243 w 243"/>
                    <a:gd name="T1" fmla="*/ 418 h 418"/>
                    <a:gd name="T2" fmla="*/ 48 w 243"/>
                    <a:gd name="T3" fmla="*/ 171 h 418"/>
                    <a:gd name="T4" fmla="*/ 0 w 243"/>
                    <a:gd name="T5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3" h="418">
                      <a:moveTo>
                        <a:pt x="243" y="418"/>
                      </a:moveTo>
                      <a:cubicBezTo>
                        <a:pt x="212" y="377"/>
                        <a:pt x="89" y="241"/>
                        <a:pt x="48" y="171"/>
                      </a:cubicBezTo>
                      <a:cubicBezTo>
                        <a:pt x="7" y="101"/>
                        <a:pt x="10" y="36"/>
                        <a:pt x="0" y="0"/>
                      </a:cubicBezTo>
                    </a:path>
                  </a:pathLst>
                </a:custGeom>
                <a:noFill/>
                <a:ln w="57150">
                  <a:solidFill>
                    <a:srgbClr val="92D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B0EB1C7-388A-47F1-A316-727910B20528}"/>
                    </a:ext>
                  </a:extLst>
                </p:cNvPr>
                <p:cNvSpPr/>
                <p:nvPr/>
              </p:nvSpPr>
              <p:spPr>
                <a:xfrm rot="16576531" flipH="1">
                  <a:off x="709236" y="3549118"/>
                  <a:ext cx="441300" cy="588962"/>
                </a:xfrm>
                <a:custGeom>
                  <a:avLst/>
                  <a:gdLst>
                    <a:gd name="connsiteX0" fmla="*/ 0 w 259657"/>
                    <a:gd name="connsiteY0" fmla="*/ 0 h 640080"/>
                    <a:gd name="connsiteX1" fmla="*/ 228600 w 259657"/>
                    <a:gd name="connsiteY1" fmla="*/ 411480 h 640080"/>
                    <a:gd name="connsiteX2" fmla="*/ 251460 w 259657"/>
                    <a:gd name="connsiteY2" fmla="*/ 640080 h 64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9657" h="640080">
                      <a:moveTo>
                        <a:pt x="0" y="0"/>
                      </a:moveTo>
                      <a:cubicBezTo>
                        <a:pt x="93345" y="152400"/>
                        <a:pt x="186690" y="304800"/>
                        <a:pt x="228600" y="411480"/>
                      </a:cubicBezTo>
                      <a:cubicBezTo>
                        <a:pt x="270510" y="518160"/>
                        <a:pt x="260985" y="579120"/>
                        <a:pt x="251460" y="640080"/>
                      </a:cubicBezTo>
                    </a:path>
                  </a:pathLst>
                </a:custGeom>
                <a:noFill/>
                <a:ln w="57150">
                  <a:solidFill>
                    <a:srgbClr val="92D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F6F414E1-2A09-407E-BB7B-BDAC0EBFA4D8}"/>
                    </a:ext>
                  </a:extLst>
                </p:cNvPr>
                <p:cNvGrpSpPr/>
                <p:nvPr/>
              </p:nvGrpSpPr>
              <p:grpSpPr>
                <a:xfrm>
                  <a:off x="1166097" y="1524000"/>
                  <a:ext cx="3856831" cy="2538832"/>
                  <a:chOff x="1166097" y="1524000"/>
                  <a:chExt cx="3856831" cy="2538832"/>
                </a:xfrm>
              </p:grpSpPr>
              <p:sp>
                <p:nvSpPr>
                  <p:cNvPr id="247815" name="Freeform 7"/>
                  <p:cNvSpPr>
                    <a:spLocks/>
                  </p:cNvSpPr>
                  <p:nvPr/>
                </p:nvSpPr>
                <p:spPr bwMode="auto">
                  <a:xfrm>
                    <a:off x="2559922" y="1551407"/>
                    <a:ext cx="385763" cy="663575"/>
                  </a:xfrm>
                  <a:custGeom>
                    <a:avLst/>
                    <a:gdLst>
                      <a:gd name="T0" fmla="*/ 243 w 243"/>
                      <a:gd name="T1" fmla="*/ 418 h 418"/>
                      <a:gd name="T2" fmla="*/ 48 w 243"/>
                      <a:gd name="T3" fmla="*/ 171 h 418"/>
                      <a:gd name="T4" fmla="*/ 0 w 243"/>
                      <a:gd name="T5" fmla="*/ 0 h 4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3" h="418">
                        <a:moveTo>
                          <a:pt x="243" y="418"/>
                        </a:moveTo>
                        <a:cubicBezTo>
                          <a:pt x="212" y="377"/>
                          <a:pt x="89" y="241"/>
                          <a:pt x="48" y="171"/>
                        </a:cubicBezTo>
                        <a:cubicBezTo>
                          <a:pt x="7" y="101"/>
                          <a:pt x="10" y="36"/>
                          <a:pt x="0" y="0"/>
                        </a:cubicBezTo>
                      </a:path>
                    </a:pathLst>
                  </a:cu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247816" name="Freeform 8"/>
                  <p:cNvSpPr>
                    <a:spLocks/>
                  </p:cNvSpPr>
                  <p:nvPr/>
                </p:nvSpPr>
                <p:spPr bwMode="auto">
                  <a:xfrm>
                    <a:off x="4358560" y="1716507"/>
                    <a:ext cx="403225" cy="193675"/>
                  </a:xfrm>
                  <a:custGeom>
                    <a:avLst/>
                    <a:gdLst>
                      <a:gd name="T0" fmla="*/ 0 w 1115"/>
                      <a:gd name="T1" fmla="*/ 502 h 502"/>
                      <a:gd name="T2" fmla="*/ 367 w 1115"/>
                      <a:gd name="T3" fmla="*/ 381 h 502"/>
                      <a:gd name="T4" fmla="*/ 1115 w 1115"/>
                      <a:gd name="T5" fmla="*/ 0 h 5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15" h="502">
                        <a:moveTo>
                          <a:pt x="0" y="502"/>
                        </a:moveTo>
                        <a:cubicBezTo>
                          <a:pt x="61" y="482"/>
                          <a:pt x="181" y="465"/>
                          <a:pt x="367" y="381"/>
                        </a:cubicBezTo>
                        <a:cubicBezTo>
                          <a:pt x="553" y="297"/>
                          <a:pt x="959" y="79"/>
                          <a:pt x="1115" y="0"/>
                        </a:cubicBezTo>
                      </a:path>
                    </a:pathLst>
                  </a:cu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247817" name="Freeform 9"/>
                  <p:cNvSpPr>
                    <a:spLocks/>
                  </p:cNvSpPr>
                  <p:nvPr/>
                </p:nvSpPr>
                <p:spPr bwMode="auto">
                  <a:xfrm rot="16200000" flipH="1">
                    <a:off x="3706097" y="2178469"/>
                    <a:ext cx="385762" cy="663575"/>
                  </a:xfrm>
                  <a:custGeom>
                    <a:avLst/>
                    <a:gdLst>
                      <a:gd name="T0" fmla="*/ 243 w 243"/>
                      <a:gd name="T1" fmla="*/ 418 h 418"/>
                      <a:gd name="T2" fmla="*/ 48 w 243"/>
                      <a:gd name="T3" fmla="*/ 171 h 418"/>
                      <a:gd name="T4" fmla="*/ 0 w 243"/>
                      <a:gd name="T5" fmla="*/ 0 h 4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3" h="418">
                        <a:moveTo>
                          <a:pt x="243" y="418"/>
                        </a:moveTo>
                        <a:cubicBezTo>
                          <a:pt x="212" y="377"/>
                          <a:pt x="89" y="241"/>
                          <a:pt x="48" y="171"/>
                        </a:cubicBezTo>
                        <a:cubicBezTo>
                          <a:pt x="7" y="101"/>
                          <a:pt x="10" y="36"/>
                          <a:pt x="0" y="0"/>
                        </a:cubicBezTo>
                      </a:path>
                    </a:pathLst>
                  </a:cu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247818" name="Freeform 10"/>
                  <p:cNvSpPr>
                    <a:spLocks/>
                  </p:cNvSpPr>
                  <p:nvPr/>
                </p:nvSpPr>
                <p:spPr bwMode="auto">
                  <a:xfrm>
                    <a:off x="3639422" y="3023019"/>
                    <a:ext cx="541338" cy="641350"/>
                  </a:xfrm>
                  <a:custGeom>
                    <a:avLst/>
                    <a:gdLst>
                      <a:gd name="T0" fmla="*/ 0 w 341"/>
                      <a:gd name="T1" fmla="*/ 404 h 404"/>
                      <a:gd name="T2" fmla="*/ 247 w 341"/>
                      <a:gd name="T3" fmla="*/ 209 h 404"/>
                      <a:gd name="T4" fmla="*/ 341 w 341"/>
                      <a:gd name="T5" fmla="*/ 0 h 4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41" h="404">
                        <a:moveTo>
                          <a:pt x="0" y="404"/>
                        </a:moveTo>
                        <a:cubicBezTo>
                          <a:pt x="41" y="373"/>
                          <a:pt x="190" y="276"/>
                          <a:pt x="247" y="209"/>
                        </a:cubicBezTo>
                        <a:cubicBezTo>
                          <a:pt x="304" y="142"/>
                          <a:pt x="321" y="44"/>
                          <a:pt x="341" y="0"/>
                        </a:cubicBezTo>
                      </a:path>
                    </a:pathLst>
                  </a:cu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247820" name="Freeform 12"/>
                  <p:cNvSpPr>
                    <a:spLocks/>
                  </p:cNvSpPr>
                  <p:nvPr/>
                </p:nvSpPr>
                <p:spPr bwMode="auto">
                  <a:xfrm flipV="1">
                    <a:off x="3758485" y="1556169"/>
                    <a:ext cx="385763" cy="663575"/>
                  </a:xfrm>
                  <a:custGeom>
                    <a:avLst/>
                    <a:gdLst>
                      <a:gd name="T0" fmla="*/ 243 w 243"/>
                      <a:gd name="T1" fmla="*/ 418 h 418"/>
                      <a:gd name="T2" fmla="*/ 48 w 243"/>
                      <a:gd name="T3" fmla="*/ 171 h 418"/>
                      <a:gd name="T4" fmla="*/ 0 w 243"/>
                      <a:gd name="T5" fmla="*/ 0 h 4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3" h="418">
                        <a:moveTo>
                          <a:pt x="243" y="418"/>
                        </a:moveTo>
                        <a:cubicBezTo>
                          <a:pt x="212" y="377"/>
                          <a:pt x="89" y="241"/>
                          <a:pt x="48" y="171"/>
                        </a:cubicBezTo>
                        <a:cubicBezTo>
                          <a:pt x="7" y="101"/>
                          <a:pt x="10" y="36"/>
                          <a:pt x="0" y="0"/>
                        </a:cubicBezTo>
                      </a:path>
                    </a:pathLst>
                  </a:cu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247821" name="Freeform 13"/>
                  <p:cNvSpPr>
                    <a:spLocks/>
                  </p:cNvSpPr>
                  <p:nvPr/>
                </p:nvSpPr>
                <p:spPr bwMode="auto">
                  <a:xfrm rot="16200000" flipH="1">
                    <a:off x="4498260" y="1772069"/>
                    <a:ext cx="385762" cy="663575"/>
                  </a:xfrm>
                  <a:custGeom>
                    <a:avLst/>
                    <a:gdLst>
                      <a:gd name="T0" fmla="*/ 243 w 243"/>
                      <a:gd name="T1" fmla="*/ 418 h 418"/>
                      <a:gd name="T2" fmla="*/ 48 w 243"/>
                      <a:gd name="T3" fmla="*/ 171 h 418"/>
                      <a:gd name="T4" fmla="*/ 0 w 243"/>
                      <a:gd name="T5" fmla="*/ 0 h 4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43" h="418">
                        <a:moveTo>
                          <a:pt x="243" y="418"/>
                        </a:moveTo>
                        <a:cubicBezTo>
                          <a:pt x="212" y="377"/>
                          <a:pt x="89" y="241"/>
                          <a:pt x="48" y="171"/>
                        </a:cubicBezTo>
                        <a:cubicBezTo>
                          <a:pt x="7" y="101"/>
                          <a:pt x="10" y="36"/>
                          <a:pt x="0" y="0"/>
                        </a:cubicBezTo>
                      </a:path>
                    </a:pathLst>
                  </a:cu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grpSp>
                <p:nvGrpSpPr>
                  <p:cNvPr id="247823" name="Group 15"/>
                  <p:cNvGrpSpPr>
                    <a:grpSpLocks/>
                  </p:cNvGrpSpPr>
                  <p:nvPr/>
                </p:nvGrpSpPr>
                <p:grpSpPr bwMode="auto">
                  <a:xfrm rot="1981831" flipH="1">
                    <a:off x="1166097" y="2186407"/>
                    <a:ext cx="1455738" cy="1146175"/>
                    <a:chOff x="2608" y="1120"/>
                    <a:chExt cx="917" cy="722"/>
                  </a:xfrm>
                </p:grpSpPr>
                <p:sp>
                  <p:nvSpPr>
                    <p:cNvPr id="247825" name="Freeform 17"/>
                    <p:cNvSpPr>
                      <a:spLocks/>
                    </p:cNvSpPr>
                    <p:nvPr/>
                  </p:nvSpPr>
                  <p:spPr bwMode="auto">
                    <a:xfrm rot="16200000" flipH="1">
                      <a:off x="2695" y="1512"/>
                      <a:ext cx="243" cy="418"/>
                    </a:xfrm>
                    <a:custGeom>
                      <a:avLst/>
                      <a:gdLst>
                        <a:gd name="T0" fmla="*/ 243 w 243"/>
                        <a:gd name="T1" fmla="*/ 418 h 418"/>
                        <a:gd name="T2" fmla="*/ 48 w 243"/>
                        <a:gd name="T3" fmla="*/ 171 h 418"/>
                        <a:gd name="T4" fmla="*/ 0 w 243"/>
                        <a:gd name="T5" fmla="*/ 0 h 4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3" h="418">
                          <a:moveTo>
                            <a:pt x="243" y="418"/>
                          </a:moveTo>
                          <a:cubicBezTo>
                            <a:pt x="212" y="377"/>
                            <a:pt x="89" y="241"/>
                            <a:pt x="48" y="171"/>
                          </a:cubicBezTo>
                          <a:cubicBezTo>
                            <a:pt x="7" y="101"/>
                            <a:pt x="10" y="36"/>
                            <a:pt x="0" y="0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92D05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247826" name="Freeform 18"/>
                    <p:cNvSpPr>
                      <a:spLocks/>
                    </p:cNvSpPr>
                    <p:nvPr/>
                  </p:nvSpPr>
                  <p:spPr bwMode="auto">
                    <a:xfrm flipV="1">
                      <a:off x="2728" y="1120"/>
                      <a:ext cx="243" cy="418"/>
                    </a:xfrm>
                    <a:custGeom>
                      <a:avLst/>
                      <a:gdLst>
                        <a:gd name="T0" fmla="*/ 243 w 243"/>
                        <a:gd name="T1" fmla="*/ 418 h 418"/>
                        <a:gd name="T2" fmla="*/ 48 w 243"/>
                        <a:gd name="T3" fmla="*/ 171 h 418"/>
                        <a:gd name="T4" fmla="*/ 0 w 243"/>
                        <a:gd name="T5" fmla="*/ 0 h 4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3" h="418">
                          <a:moveTo>
                            <a:pt x="243" y="418"/>
                          </a:moveTo>
                          <a:cubicBezTo>
                            <a:pt x="212" y="377"/>
                            <a:pt x="89" y="241"/>
                            <a:pt x="48" y="171"/>
                          </a:cubicBezTo>
                          <a:cubicBezTo>
                            <a:pt x="7" y="101"/>
                            <a:pt x="10" y="36"/>
                            <a:pt x="0" y="0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92D05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247827" name="Freeform 19"/>
                    <p:cNvSpPr>
                      <a:spLocks/>
                    </p:cNvSpPr>
                    <p:nvPr/>
                  </p:nvSpPr>
                  <p:spPr bwMode="auto">
                    <a:xfrm rot="16200000" flipH="1">
                      <a:off x="3194" y="1256"/>
                      <a:ext cx="243" cy="418"/>
                    </a:xfrm>
                    <a:custGeom>
                      <a:avLst/>
                      <a:gdLst>
                        <a:gd name="T0" fmla="*/ 243 w 243"/>
                        <a:gd name="T1" fmla="*/ 418 h 418"/>
                        <a:gd name="T2" fmla="*/ 48 w 243"/>
                        <a:gd name="T3" fmla="*/ 171 h 418"/>
                        <a:gd name="T4" fmla="*/ 0 w 243"/>
                        <a:gd name="T5" fmla="*/ 0 h 4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43" h="418">
                          <a:moveTo>
                            <a:pt x="243" y="418"/>
                          </a:moveTo>
                          <a:cubicBezTo>
                            <a:pt x="212" y="377"/>
                            <a:pt x="89" y="241"/>
                            <a:pt x="48" y="171"/>
                          </a:cubicBezTo>
                          <a:cubicBezTo>
                            <a:pt x="7" y="101"/>
                            <a:pt x="10" y="36"/>
                            <a:pt x="0" y="0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92D05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  <p:sp>
                <p:nvSpPr>
                  <p:cNvPr id="247828" name="Freeform 20"/>
                  <p:cNvSpPr>
                    <a:spLocks/>
                  </p:cNvSpPr>
                  <p:nvPr/>
                </p:nvSpPr>
                <p:spPr bwMode="auto">
                  <a:xfrm>
                    <a:off x="3321922" y="3567532"/>
                    <a:ext cx="965200" cy="495300"/>
                  </a:xfrm>
                  <a:custGeom>
                    <a:avLst/>
                    <a:gdLst>
                      <a:gd name="T0" fmla="*/ 0 w 1115"/>
                      <a:gd name="T1" fmla="*/ 502 h 502"/>
                      <a:gd name="T2" fmla="*/ 367 w 1115"/>
                      <a:gd name="T3" fmla="*/ 381 h 502"/>
                      <a:gd name="T4" fmla="*/ 1115 w 1115"/>
                      <a:gd name="T5" fmla="*/ 0 h 5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115" h="502">
                        <a:moveTo>
                          <a:pt x="0" y="502"/>
                        </a:moveTo>
                        <a:cubicBezTo>
                          <a:pt x="61" y="482"/>
                          <a:pt x="181" y="465"/>
                          <a:pt x="367" y="381"/>
                        </a:cubicBezTo>
                        <a:cubicBezTo>
                          <a:pt x="553" y="297"/>
                          <a:pt x="959" y="79"/>
                          <a:pt x="1115" y="0"/>
                        </a:cubicBezTo>
                      </a:path>
                    </a:pathLst>
                  </a:cu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F9767E7C-4515-4874-8C47-1D4B1A31139E}"/>
                      </a:ext>
                    </a:extLst>
                  </p:cNvPr>
                  <p:cNvSpPr/>
                  <p:nvPr/>
                </p:nvSpPr>
                <p:spPr>
                  <a:xfrm>
                    <a:off x="1722120" y="1905000"/>
                    <a:ext cx="259657" cy="640080"/>
                  </a:xfrm>
                  <a:custGeom>
                    <a:avLst/>
                    <a:gdLst>
                      <a:gd name="connsiteX0" fmla="*/ 0 w 259657"/>
                      <a:gd name="connsiteY0" fmla="*/ 0 h 640080"/>
                      <a:gd name="connsiteX1" fmla="*/ 228600 w 259657"/>
                      <a:gd name="connsiteY1" fmla="*/ 411480 h 640080"/>
                      <a:gd name="connsiteX2" fmla="*/ 251460 w 259657"/>
                      <a:gd name="connsiteY2" fmla="*/ 640080 h 64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9657" h="640080">
                        <a:moveTo>
                          <a:pt x="0" y="0"/>
                        </a:moveTo>
                        <a:cubicBezTo>
                          <a:pt x="93345" y="152400"/>
                          <a:pt x="186690" y="304800"/>
                          <a:pt x="228600" y="411480"/>
                        </a:cubicBezTo>
                        <a:cubicBezTo>
                          <a:pt x="270510" y="518160"/>
                          <a:pt x="260985" y="579120"/>
                          <a:pt x="251460" y="640080"/>
                        </a:cubicBezTo>
                      </a:path>
                    </a:pathLst>
                  </a:cu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3487F7D-0041-444F-AFF9-0CB423E99A4E}"/>
                      </a:ext>
                    </a:extLst>
                  </p:cNvPr>
                  <p:cNvSpPr/>
                  <p:nvPr/>
                </p:nvSpPr>
                <p:spPr>
                  <a:xfrm>
                    <a:off x="2943225" y="1524000"/>
                    <a:ext cx="228600" cy="685800"/>
                  </a:xfrm>
                  <a:custGeom>
                    <a:avLst/>
                    <a:gdLst>
                      <a:gd name="connsiteX0" fmla="*/ 228600 w 228600"/>
                      <a:gd name="connsiteY0" fmla="*/ 0 h 685800"/>
                      <a:gd name="connsiteX1" fmla="*/ 190500 w 228600"/>
                      <a:gd name="connsiteY1" fmla="*/ 400050 h 685800"/>
                      <a:gd name="connsiteX2" fmla="*/ 0 w 228600"/>
                      <a:gd name="connsiteY2" fmla="*/ 685800 h 685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28600" h="685800">
                        <a:moveTo>
                          <a:pt x="228600" y="0"/>
                        </a:moveTo>
                        <a:cubicBezTo>
                          <a:pt x="228600" y="142875"/>
                          <a:pt x="228600" y="285750"/>
                          <a:pt x="190500" y="400050"/>
                        </a:cubicBezTo>
                        <a:cubicBezTo>
                          <a:pt x="152400" y="514350"/>
                          <a:pt x="76200" y="600075"/>
                          <a:pt x="0" y="685800"/>
                        </a:cubicBezTo>
                      </a:path>
                    </a:pathLst>
                  </a:custGeom>
                  <a:noFill/>
                  <a:ln w="57150">
                    <a:solidFill>
                      <a:srgbClr val="92D05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29427F2-82E1-4C35-B8B9-55599F3BD20B}"/>
              </a:ext>
            </a:extLst>
          </p:cNvPr>
          <p:cNvGrpSpPr/>
          <p:nvPr/>
        </p:nvGrpSpPr>
        <p:grpSpPr>
          <a:xfrm>
            <a:off x="1165860" y="1905383"/>
            <a:ext cx="3197648" cy="2963797"/>
            <a:chOff x="1165860" y="1905383"/>
            <a:chExt cx="3197648" cy="296379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1098150-1F48-4FAE-A33A-3818EED60896}"/>
                </a:ext>
              </a:extLst>
            </p:cNvPr>
            <p:cNvGrpSpPr/>
            <p:nvPr/>
          </p:nvGrpSpPr>
          <p:grpSpPr>
            <a:xfrm>
              <a:off x="1165860" y="1905383"/>
              <a:ext cx="3197648" cy="2963797"/>
              <a:chOff x="1165860" y="1905383"/>
              <a:chExt cx="3197648" cy="2963797"/>
            </a:xfrm>
          </p:grpSpPr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ECAFE8C9-D83B-4B8A-AB29-368F8F779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048" y="3664369"/>
                <a:ext cx="368300" cy="398462"/>
              </a:xfrm>
              <a:custGeom>
                <a:avLst/>
                <a:gdLst>
                  <a:gd name="T0" fmla="*/ 232 w 232"/>
                  <a:gd name="T1" fmla="*/ 0 h 251"/>
                  <a:gd name="T2" fmla="*/ 70 w 232"/>
                  <a:gd name="T3" fmla="*/ 117 h 251"/>
                  <a:gd name="T4" fmla="*/ 0 w 232"/>
                  <a:gd name="T5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51">
                    <a:moveTo>
                      <a:pt x="232" y="0"/>
                    </a:moveTo>
                    <a:cubicBezTo>
                      <a:pt x="205" y="21"/>
                      <a:pt x="109" y="75"/>
                      <a:pt x="70" y="117"/>
                    </a:cubicBezTo>
                    <a:cubicBezTo>
                      <a:pt x="31" y="159"/>
                      <a:pt x="15" y="223"/>
                      <a:pt x="0" y="251"/>
                    </a:cubicBezTo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8D681BF1-B8AF-4839-9FAA-47E5F0B12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6897" y="4046938"/>
                <a:ext cx="842509" cy="479461"/>
              </a:xfrm>
              <a:custGeom>
                <a:avLst/>
                <a:gdLst>
                  <a:gd name="T0" fmla="*/ 0 w 1115"/>
                  <a:gd name="T1" fmla="*/ 502 h 502"/>
                  <a:gd name="T2" fmla="*/ 367 w 1115"/>
                  <a:gd name="T3" fmla="*/ 381 h 502"/>
                  <a:gd name="T4" fmla="*/ 1115 w 1115"/>
                  <a:gd name="T5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5" h="502">
                    <a:moveTo>
                      <a:pt x="0" y="502"/>
                    </a:moveTo>
                    <a:cubicBezTo>
                      <a:pt x="61" y="482"/>
                      <a:pt x="181" y="465"/>
                      <a:pt x="367" y="381"/>
                    </a:cubicBezTo>
                    <a:cubicBezTo>
                      <a:pt x="553" y="297"/>
                      <a:pt x="959" y="79"/>
                      <a:pt x="1115" y="0"/>
                    </a:cubicBezTo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Freeform 20">
                <a:extLst>
                  <a:ext uri="{FF2B5EF4-FFF2-40B4-BE49-F238E27FC236}">
                    <a16:creationId xmlns:a16="http://schemas.microsoft.com/office/drawing/2014/main" id="{4BCD57C1-DCB0-4ED2-AF54-E14BD59AF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485" y="1905383"/>
                <a:ext cx="605023" cy="305629"/>
              </a:xfrm>
              <a:custGeom>
                <a:avLst/>
                <a:gdLst>
                  <a:gd name="T0" fmla="*/ 0 w 1115"/>
                  <a:gd name="T1" fmla="*/ 502 h 502"/>
                  <a:gd name="T2" fmla="*/ 367 w 1115"/>
                  <a:gd name="T3" fmla="*/ 381 h 502"/>
                  <a:gd name="T4" fmla="*/ 1115 w 1115"/>
                  <a:gd name="T5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5" h="502">
                    <a:moveTo>
                      <a:pt x="0" y="502"/>
                    </a:moveTo>
                    <a:cubicBezTo>
                      <a:pt x="61" y="482"/>
                      <a:pt x="181" y="465"/>
                      <a:pt x="367" y="381"/>
                    </a:cubicBezTo>
                    <a:cubicBezTo>
                      <a:pt x="553" y="297"/>
                      <a:pt x="959" y="79"/>
                      <a:pt x="1115" y="0"/>
                    </a:cubicBezTo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Freeform 20">
                <a:extLst>
                  <a:ext uri="{FF2B5EF4-FFF2-40B4-BE49-F238E27FC236}">
                    <a16:creationId xmlns:a16="http://schemas.microsoft.com/office/drawing/2014/main" id="{BB1E182B-A1DA-4524-A5C9-A3229DD0D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1723" y="2202956"/>
                <a:ext cx="777544" cy="357270"/>
              </a:xfrm>
              <a:custGeom>
                <a:avLst/>
                <a:gdLst>
                  <a:gd name="T0" fmla="*/ 0 w 1115"/>
                  <a:gd name="T1" fmla="*/ 502 h 502"/>
                  <a:gd name="T2" fmla="*/ 367 w 1115"/>
                  <a:gd name="T3" fmla="*/ 381 h 502"/>
                  <a:gd name="T4" fmla="*/ 1115 w 1115"/>
                  <a:gd name="T5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5" h="502">
                    <a:moveTo>
                      <a:pt x="0" y="502"/>
                    </a:moveTo>
                    <a:cubicBezTo>
                      <a:pt x="61" y="482"/>
                      <a:pt x="181" y="465"/>
                      <a:pt x="367" y="381"/>
                    </a:cubicBezTo>
                    <a:cubicBezTo>
                      <a:pt x="553" y="297"/>
                      <a:pt x="959" y="79"/>
                      <a:pt x="1115" y="0"/>
                    </a:cubicBezTo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5B5B32C-B9E4-4C35-B69B-DDBE4022DC16}"/>
                  </a:ext>
                </a:extLst>
              </p:cNvPr>
              <p:cNvSpPr/>
              <p:nvPr/>
            </p:nvSpPr>
            <p:spPr>
              <a:xfrm>
                <a:off x="1939981" y="2545080"/>
                <a:ext cx="445079" cy="777240"/>
              </a:xfrm>
              <a:custGeom>
                <a:avLst/>
                <a:gdLst>
                  <a:gd name="connsiteX0" fmla="*/ 445079 w 445079"/>
                  <a:gd name="connsiteY0" fmla="*/ 777240 h 777240"/>
                  <a:gd name="connsiteX1" fmla="*/ 361259 w 445079"/>
                  <a:gd name="connsiteY1" fmla="*/ 563880 h 777240"/>
                  <a:gd name="connsiteX2" fmla="*/ 216479 w 445079"/>
                  <a:gd name="connsiteY2" fmla="*/ 518160 h 777240"/>
                  <a:gd name="connsiteX3" fmla="*/ 86939 w 445079"/>
                  <a:gd name="connsiteY3" fmla="*/ 434340 h 777240"/>
                  <a:gd name="connsiteX4" fmla="*/ 3119 w 445079"/>
                  <a:gd name="connsiteY4" fmla="*/ 274320 h 777240"/>
                  <a:gd name="connsiteX5" fmla="*/ 25979 w 445079"/>
                  <a:gd name="connsiteY5" fmla="*/ 0 h 77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5079" h="777240">
                    <a:moveTo>
                      <a:pt x="445079" y="777240"/>
                    </a:moveTo>
                    <a:cubicBezTo>
                      <a:pt x="422219" y="692150"/>
                      <a:pt x="399359" y="607060"/>
                      <a:pt x="361259" y="563880"/>
                    </a:cubicBezTo>
                    <a:cubicBezTo>
                      <a:pt x="323159" y="520700"/>
                      <a:pt x="262199" y="539750"/>
                      <a:pt x="216479" y="518160"/>
                    </a:cubicBezTo>
                    <a:cubicBezTo>
                      <a:pt x="170759" y="496570"/>
                      <a:pt x="122499" y="474980"/>
                      <a:pt x="86939" y="434340"/>
                    </a:cubicBezTo>
                    <a:cubicBezTo>
                      <a:pt x="51379" y="393700"/>
                      <a:pt x="13279" y="346710"/>
                      <a:pt x="3119" y="274320"/>
                    </a:cubicBezTo>
                    <a:cubicBezTo>
                      <a:pt x="-7041" y="201930"/>
                      <a:pt x="9469" y="100965"/>
                      <a:pt x="25979" y="0"/>
                    </a:cubicBezTo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6FD8EB4-54D8-46AF-A839-CB2431B7065A}"/>
                  </a:ext>
                </a:extLst>
              </p:cNvPr>
              <p:cNvSpPr/>
              <p:nvPr/>
            </p:nvSpPr>
            <p:spPr>
              <a:xfrm>
                <a:off x="2301205" y="3291840"/>
                <a:ext cx="449615" cy="594360"/>
              </a:xfrm>
              <a:custGeom>
                <a:avLst/>
                <a:gdLst>
                  <a:gd name="connsiteX0" fmla="*/ 76235 w 449615"/>
                  <a:gd name="connsiteY0" fmla="*/ 0 h 594360"/>
                  <a:gd name="connsiteX1" fmla="*/ 68615 w 449615"/>
                  <a:gd name="connsiteY1" fmla="*/ 182880 h 594360"/>
                  <a:gd name="connsiteX2" fmla="*/ 35 w 449615"/>
                  <a:gd name="connsiteY2" fmla="*/ 259080 h 594360"/>
                  <a:gd name="connsiteX3" fmla="*/ 60995 w 449615"/>
                  <a:gd name="connsiteY3" fmla="*/ 411480 h 594360"/>
                  <a:gd name="connsiteX4" fmla="*/ 175295 w 449615"/>
                  <a:gd name="connsiteY4" fmla="*/ 510540 h 594360"/>
                  <a:gd name="connsiteX5" fmla="*/ 304835 w 449615"/>
                  <a:gd name="connsiteY5" fmla="*/ 563880 h 594360"/>
                  <a:gd name="connsiteX6" fmla="*/ 449615 w 449615"/>
                  <a:gd name="connsiteY6" fmla="*/ 59436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615" h="594360">
                    <a:moveTo>
                      <a:pt x="76235" y="0"/>
                    </a:moveTo>
                    <a:cubicBezTo>
                      <a:pt x="78775" y="69850"/>
                      <a:pt x="81315" y="139700"/>
                      <a:pt x="68615" y="182880"/>
                    </a:cubicBezTo>
                    <a:cubicBezTo>
                      <a:pt x="55915" y="226060"/>
                      <a:pt x="1305" y="220980"/>
                      <a:pt x="35" y="259080"/>
                    </a:cubicBezTo>
                    <a:cubicBezTo>
                      <a:pt x="-1235" y="297180"/>
                      <a:pt x="31785" y="369570"/>
                      <a:pt x="60995" y="411480"/>
                    </a:cubicBezTo>
                    <a:cubicBezTo>
                      <a:pt x="90205" y="453390"/>
                      <a:pt x="134655" y="485140"/>
                      <a:pt x="175295" y="510540"/>
                    </a:cubicBezTo>
                    <a:cubicBezTo>
                      <a:pt x="215935" y="535940"/>
                      <a:pt x="259115" y="549910"/>
                      <a:pt x="304835" y="563880"/>
                    </a:cubicBezTo>
                    <a:cubicBezTo>
                      <a:pt x="350555" y="577850"/>
                      <a:pt x="400085" y="586105"/>
                      <a:pt x="449615" y="594360"/>
                    </a:cubicBezTo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4F107B7-4418-42C2-A94D-9DF809E64D69}"/>
                  </a:ext>
                </a:extLst>
              </p:cNvPr>
              <p:cNvSpPr/>
              <p:nvPr/>
            </p:nvSpPr>
            <p:spPr>
              <a:xfrm>
                <a:off x="1165860" y="4069080"/>
                <a:ext cx="1257300" cy="800100"/>
              </a:xfrm>
              <a:custGeom>
                <a:avLst/>
                <a:gdLst>
                  <a:gd name="connsiteX0" fmla="*/ 0 w 1257300"/>
                  <a:gd name="connsiteY0" fmla="*/ 0 h 800100"/>
                  <a:gd name="connsiteX1" fmla="*/ 99060 w 1257300"/>
                  <a:gd name="connsiteY1" fmla="*/ 167640 h 800100"/>
                  <a:gd name="connsiteX2" fmla="*/ 259080 w 1257300"/>
                  <a:gd name="connsiteY2" fmla="*/ 281940 h 800100"/>
                  <a:gd name="connsiteX3" fmla="*/ 457200 w 1257300"/>
                  <a:gd name="connsiteY3" fmla="*/ 289560 h 800100"/>
                  <a:gd name="connsiteX4" fmla="*/ 609600 w 1257300"/>
                  <a:gd name="connsiteY4" fmla="*/ 403860 h 800100"/>
                  <a:gd name="connsiteX5" fmla="*/ 647700 w 1257300"/>
                  <a:gd name="connsiteY5" fmla="*/ 541020 h 800100"/>
                  <a:gd name="connsiteX6" fmla="*/ 777240 w 1257300"/>
                  <a:gd name="connsiteY6" fmla="*/ 685800 h 800100"/>
                  <a:gd name="connsiteX7" fmla="*/ 899160 w 1257300"/>
                  <a:gd name="connsiteY7" fmla="*/ 731520 h 800100"/>
                  <a:gd name="connsiteX8" fmla="*/ 1066800 w 1257300"/>
                  <a:gd name="connsiteY8" fmla="*/ 739140 h 800100"/>
                  <a:gd name="connsiteX9" fmla="*/ 1257300 w 1257300"/>
                  <a:gd name="connsiteY9" fmla="*/ 800100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57300" h="800100">
                    <a:moveTo>
                      <a:pt x="0" y="0"/>
                    </a:moveTo>
                    <a:cubicBezTo>
                      <a:pt x="27940" y="60325"/>
                      <a:pt x="55880" y="120650"/>
                      <a:pt x="99060" y="167640"/>
                    </a:cubicBezTo>
                    <a:cubicBezTo>
                      <a:pt x="142240" y="214630"/>
                      <a:pt x="199390" y="261620"/>
                      <a:pt x="259080" y="281940"/>
                    </a:cubicBezTo>
                    <a:cubicBezTo>
                      <a:pt x="318770" y="302260"/>
                      <a:pt x="398780" y="269240"/>
                      <a:pt x="457200" y="289560"/>
                    </a:cubicBezTo>
                    <a:cubicBezTo>
                      <a:pt x="515620" y="309880"/>
                      <a:pt x="577850" y="361950"/>
                      <a:pt x="609600" y="403860"/>
                    </a:cubicBezTo>
                    <a:cubicBezTo>
                      <a:pt x="641350" y="445770"/>
                      <a:pt x="619760" y="494030"/>
                      <a:pt x="647700" y="541020"/>
                    </a:cubicBezTo>
                    <a:cubicBezTo>
                      <a:pt x="675640" y="588010"/>
                      <a:pt x="735330" y="654050"/>
                      <a:pt x="777240" y="685800"/>
                    </a:cubicBezTo>
                    <a:cubicBezTo>
                      <a:pt x="819150" y="717550"/>
                      <a:pt x="850900" y="722630"/>
                      <a:pt x="899160" y="731520"/>
                    </a:cubicBezTo>
                    <a:cubicBezTo>
                      <a:pt x="947420" y="740410"/>
                      <a:pt x="1007110" y="727710"/>
                      <a:pt x="1066800" y="739140"/>
                    </a:cubicBezTo>
                    <a:cubicBezTo>
                      <a:pt x="1126490" y="750570"/>
                      <a:pt x="1191895" y="775335"/>
                      <a:pt x="1257300" y="800100"/>
                    </a:cubicBezTo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C59222-3919-4B13-A91B-A69428C66BC2}"/>
                </a:ext>
              </a:extLst>
            </p:cNvPr>
            <p:cNvSpPr/>
            <p:nvPr/>
          </p:nvSpPr>
          <p:spPr>
            <a:xfrm>
              <a:off x="2933700" y="2200275"/>
              <a:ext cx="57150" cy="361950"/>
            </a:xfrm>
            <a:custGeom>
              <a:avLst/>
              <a:gdLst>
                <a:gd name="connsiteX0" fmla="*/ 0 w 57150"/>
                <a:gd name="connsiteY0" fmla="*/ 0 h 361950"/>
                <a:gd name="connsiteX1" fmla="*/ 57150 w 57150"/>
                <a:gd name="connsiteY1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361950">
                  <a:moveTo>
                    <a:pt x="0" y="0"/>
                  </a:moveTo>
                  <a:lnTo>
                    <a:pt x="57150" y="361950"/>
                  </a:lnTo>
                </a:path>
              </a:pathLst>
            </a:cu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945C5A9-C18E-4984-8389-3E9509153760}"/>
              </a:ext>
            </a:extLst>
          </p:cNvPr>
          <p:cNvSpPr/>
          <p:nvPr/>
        </p:nvSpPr>
        <p:spPr>
          <a:xfrm>
            <a:off x="2162175" y="2552700"/>
            <a:ext cx="842145" cy="3451194"/>
          </a:xfrm>
          <a:custGeom>
            <a:avLst/>
            <a:gdLst>
              <a:gd name="connsiteX0" fmla="*/ 828675 w 842145"/>
              <a:gd name="connsiteY0" fmla="*/ 0 h 3451194"/>
              <a:gd name="connsiteX1" fmla="*/ 838200 w 842145"/>
              <a:gd name="connsiteY1" fmla="*/ 247650 h 3451194"/>
              <a:gd name="connsiteX2" fmla="*/ 771525 w 842145"/>
              <a:gd name="connsiteY2" fmla="*/ 400050 h 3451194"/>
              <a:gd name="connsiteX3" fmla="*/ 781050 w 842145"/>
              <a:gd name="connsiteY3" fmla="*/ 666750 h 3451194"/>
              <a:gd name="connsiteX4" fmla="*/ 819150 w 842145"/>
              <a:gd name="connsiteY4" fmla="*/ 876300 h 3451194"/>
              <a:gd name="connsiteX5" fmla="*/ 723900 w 842145"/>
              <a:gd name="connsiteY5" fmla="*/ 1114425 h 3451194"/>
              <a:gd name="connsiteX6" fmla="*/ 590550 w 842145"/>
              <a:gd name="connsiteY6" fmla="*/ 1323975 h 3451194"/>
              <a:gd name="connsiteX7" fmla="*/ 466725 w 842145"/>
              <a:gd name="connsiteY7" fmla="*/ 1504950 h 3451194"/>
              <a:gd name="connsiteX8" fmla="*/ 323850 w 842145"/>
              <a:gd name="connsiteY8" fmla="*/ 1581150 h 3451194"/>
              <a:gd name="connsiteX9" fmla="*/ 266700 w 842145"/>
              <a:gd name="connsiteY9" fmla="*/ 1857375 h 3451194"/>
              <a:gd name="connsiteX10" fmla="*/ 333375 w 842145"/>
              <a:gd name="connsiteY10" fmla="*/ 1971675 h 3451194"/>
              <a:gd name="connsiteX11" fmla="*/ 247650 w 842145"/>
              <a:gd name="connsiteY11" fmla="*/ 2333625 h 3451194"/>
              <a:gd name="connsiteX12" fmla="*/ 104775 w 842145"/>
              <a:gd name="connsiteY12" fmla="*/ 2628900 h 3451194"/>
              <a:gd name="connsiteX13" fmla="*/ 85725 w 842145"/>
              <a:gd name="connsiteY13" fmla="*/ 2847975 h 3451194"/>
              <a:gd name="connsiteX14" fmla="*/ 104775 w 842145"/>
              <a:gd name="connsiteY14" fmla="*/ 2981325 h 3451194"/>
              <a:gd name="connsiteX15" fmla="*/ 38100 w 842145"/>
              <a:gd name="connsiteY15" fmla="*/ 3409950 h 3451194"/>
              <a:gd name="connsiteX16" fmla="*/ 0 w 842145"/>
              <a:gd name="connsiteY16" fmla="*/ 3409950 h 345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2145" h="3451194">
                <a:moveTo>
                  <a:pt x="828675" y="0"/>
                </a:moveTo>
                <a:cubicBezTo>
                  <a:pt x="838200" y="90487"/>
                  <a:pt x="847725" y="180975"/>
                  <a:pt x="838200" y="247650"/>
                </a:cubicBezTo>
                <a:cubicBezTo>
                  <a:pt x="828675" y="314325"/>
                  <a:pt x="781050" y="330200"/>
                  <a:pt x="771525" y="400050"/>
                </a:cubicBezTo>
                <a:cubicBezTo>
                  <a:pt x="762000" y="469900"/>
                  <a:pt x="773113" y="587375"/>
                  <a:pt x="781050" y="666750"/>
                </a:cubicBezTo>
                <a:cubicBezTo>
                  <a:pt x="788987" y="746125"/>
                  <a:pt x="828675" y="801688"/>
                  <a:pt x="819150" y="876300"/>
                </a:cubicBezTo>
                <a:cubicBezTo>
                  <a:pt x="809625" y="950912"/>
                  <a:pt x="762000" y="1039813"/>
                  <a:pt x="723900" y="1114425"/>
                </a:cubicBezTo>
                <a:cubicBezTo>
                  <a:pt x="685800" y="1189038"/>
                  <a:pt x="633412" y="1258888"/>
                  <a:pt x="590550" y="1323975"/>
                </a:cubicBezTo>
                <a:cubicBezTo>
                  <a:pt x="547688" y="1389062"/>
                  <a:pt x="511175" y="1462088"/>
                  <a:pt x="466725" y="1504950"/>
                </a:cubicBezTo>
                <a:cubicBezTo>
                  <a:pt x="422275" y="1547812"/>
                  <a:pt x="357187" y="1522413"/>
                  <a:pt x="323850" y="1581150"/>
                </a:cubicBezTo>
                <a:cubicBezTo>
                  <a:pt x="290513" y="1639887"/>
                  <a:pt x="265113" y="1792288"/>
                  <a:pt x="266700" y="1857375"/>
                </a:cubicBezTo>
                <a:cubicBezTo>
                  <a:pt x="268287" y="1922462"/>
                  <a:pt x="336550" y="1892300"/>
                  <a:pt x="333375" y="1971675"/>
                </a:cubicBezTo>
                <a:cubicBezTo>
                  <a:pt x="330200" y="2051050"/>
                  <a:pt x="285750" y="2224087"/>
                  <a:pt x="247650" y="2333625"/>
                </a:cubicBezTo>
                <a:cubicBezTo>
                  <a:pt x="209550" y="2443163"/>
                  <a:pt x="131762" y="2543175"/>
                  <a:pt x="104775" y="2628900"/>
                </a:cubicBezTo>
                <a:cubicBezTo>
                  <a:pt x="77787" y="2714625"/>
                  <a:pt x="85725" y="2789238"/>
                  <a:pt x="85725" y="2847975"/>
                </a:cubicBezTo>
                <a:cubicBezTo>
                  <a:pt x="85725" y="2906712"/>
                  <a:pt x="112712" y="2887663"/>
                  <a:pt x="104775" y="2981325"/>
                </a:cubicBezTo>
                <a:cubicBezTo>
                  <a:pt x="96837" y="3074988"/>
                  <a:pt x="38100" y="3409950"/>
                  <a:pt x="38100" y="3409950"/>
                </a:cubicBezTo>
                <a:cubicBezTo>
                  <a:pt x="20638" y="3481387"/>
                  <a:pt x="10319" y="3445668"/>
                  <a:pt x="0" y="340995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7FCB982-62BF-4D44-B4EE-0D31730770FE}"/>
              </a:ext>
            </a:extLst>
          </p:cNvPr>
          <p:cNvCxnSpPr/>
          <p:nvPr/>
        </p:nvCxnSpPr>
        <p:spPr>
          <a:xfrm>
            <a:off x="3567190" y="5152650"/>
            <a:ext cx="1017510" cy="0"/>
          </a:xfrm>
          <a:prstGeom prst="line">
            <a:avLst/>
          </a:prstGeom>
          <a:noFill/>
          <a:ln w="5715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3B42C5E-17CE-418E-BB1E-321416AEFA33}"/>
              </a:ext>
            </a:extLst>
          </p:cNvPr>
          <p:cNvCxnSpPr/>
          <p:nvPr/>
        </p:nvCxnSpPr>
        <p:spPr>
          <a:xfrm>
            <a:off x="3567190" y="5551113"/>
            <a:ext cx="1017510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84A99A97-8430-402D-9E6F-A7BCC0AC0182}"/>
              </a:ext>
            </a:extLst>
          </p:cNvPr>
          <p:cNvCxnSpPr/>
          <p:nvPr/>
        </p:nvCxnSpPr>
        <p:spPr>
          <a:xfrm>
            <a:off x="3567190" y="6003894"/>
            <a:ext cx="10175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767AF3C-C981-4EE8-A37C-DE8B88F8D7FB}"/>
              </a:ext>
            </a:extLst>
          </p:cNvPr>
          <p:cNvSpPr txBox="1"/>
          <p:nvPr/>
        </p:nvSpPr>
        <p:spPr>
          <a:xfrm>
            <a:off x="4912698" y="4921817"/>
            <a:ext cx="1276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Ordem</a:t>
            </a:r>
            <a:r>
              <a:rPr lang="en-US" sz="2400" dirty="0"/>
              <a:t>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3605E5A-9345-4D94-9634-B471EEFE3D40}"/>
              </a:ext>
            </a:extLst>
          </p:cNvPr>
          <p:cNvSpPr txBox="1"/>
          <p:nvPr/>
        </p:nvSpPr>
        <p:spPr>
          <a:xfrm>
            <a:off x="4906898" y="5345531"/>
            <a:ext cx="1276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Ordem</a:t>
            </a:r>
            <a:r>
              <a:rPr lang="en-US" sz="2400" dirty="0"/>
              <a:t> 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EB8849-331F-452A-9385-66896292B473}"/>
              </a:ext>
            </a:extLst>
          </p:cNvPr>
          <p:cNvSpPr txBox="1"/>
          <p:nvPr/>
        </p:nvSpPr>
        <p:spPr>
          <a:xfrm>
            <a:off x="4906898" y="5769245"/>
            <a:ext cx="1276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Ordem</a:t>
            </a:r>
            <a:r>
              <a:rPr lang="en-US" sz="2400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91146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/>
      <p:bldP spid="56" grpId="0"/>
      <p:bldP spid="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8DFF-FCAB-48C3-AA61-D9DEE9AE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Densidade</a:t>
            </a:r>
            <a:r>
              <a:rPr lang="en-US" dirty="0"/>
              <a:t> de </a:t>
            </a:r>
            <a:r>
              <a:rPr lang="en-US" dirty="0" err="1"/>
              <a:t>drenagem</a:t>
            </a:r>
            <a:r>
              <a:rPr lang="en-US" dirty="0"/>
              <a:t> (Dd)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B1BF-3CA6-4562-BFD5-F4CD34780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uma boa indicação do grau de desenvolvimento de um sistema de drenagem. Expressa a relação entre o comprimento total dos cursos d’água (sejam eles efêmeros, intermitentes ou perenes) de uma bacia e a sua área total.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DD60AC-4C4B-4D4E-BEEC-36F7D30520C8}"/>
                  </a:ext>
                </a:extLst>
              </p:cNvPr>
              <p:cNvSpPr txBox="1"/>
              <p:nvPr/>
            </p:nvSpPr>
            <p:spPr>
              <a:xfrm>
                <a:off x="4172857" y="3875314"/>
                <a:ext cx="3461657" cy="1175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400" dirty="0"/>
                  <a:t>D</a:t>
                </a:r>
                <a14:m>
                  <m:oMath xmlns:m="http://schemas.openxmlformats.org/officeDocument/2006/math">
                    <m:r>
                      <a:rPr lang="en-US" sz="5400" i="0">
                        <a:latin typeface="Cambria Math" panose="02040503050406030204" pitchFamily="18" charset="0"/>
                      </a:rPr>
                      <m:t>ⅆ</m:t>
                    </m:r>
                    <m:r>
                      <a:rPr lang="pt-BR" sz="54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𝛴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DD60AC-4C4B-4D4E-BEEC-36F7D3052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857" y="3875314"/>
                <a:ext cx="3461657" cy="1175643"/>
              </a:xfrm>
              <a:prstGeom prst="rect">
                <a:avLst/>
              </a:prstGeom>
              <a:blipFill>
                <a:blip r:embed="rId2"/>
                <a:stretch>
                  <a:fillRect l="-12169" t="-3627" b="-20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C2C3290-BE4F-4458-BA72-A6670E8D22B8}"/>
              </a:ext>
            </a:extLst>
          </p:cNvPr>
          <p:cNvSpPr txBox="1">
            <a:spLocks/>
          </p:cNvSpPr>
          <p:nvPr/>
        </p:nvSpPr>
        <p:spPr>
          <a:xfrm>
            <a:off x="838200" y="5018768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Onde: 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a densidade de drenagem da bacia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é o comprimento de todos os cursos d’água inseridos na bacia (km)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é a área da bacia (km²)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108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8DFF-FCAB-48C3-AA61-D9DEE9AE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Densidade</a:t>
            </a:r>
            <a:r>
              <a:rPr lang="en-US" dirty="0"/>
              <a:t> de </a:t>
            </a:r>
            <a:r>
              <a:rPr lang="en-US" dirty="0" err="1"/>
              <a:t>drenagem</a:t>
            </a:r>
            <a:r>
              <a:rPr lang="en-US" dirty="0"/>
              <a:t> (Dd)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B1BF-3CA6-4562-BFD5-F4CD34780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2523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Bacias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drenagem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pobre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Dd &lt; 0,5 km/km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Bacias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drenagem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 → 0,5 ≤ Dd &lt; 1,5 km/km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Bacias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drenagem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 → 1,5 ≤ Dd &lt; 2,5 km/km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Bacias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drenagem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muito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 → 2,5 ≤ Dd &lt; 3,5 km/km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Bacias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excepcionalmente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drenadas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Dd ≥ 3,5 km/km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C2C3290-BE4F-4458-BA72-A6670E8D22B8}"/>
              </a:ext>
            </a:extLst>
          </p:cNvPr>
          <p:cNvSpPr txBox="1">
            <a:spLocks/>
          </p:cNvSpPr>
          <p:nvPr/>
        </p:nvSpPr>
        <p:spPr>
          <a:xfrm>
            <a:off x="838200" y="5018768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39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569139"/>
            <a:ext cx="822960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8620">
              <a:lnSpc>
                <a:spcPct val="100000"/>
              </a:lnSpc>
            </a:pPr>
            <a:r>
              <a:rPr sz="3600" b="1" dirty="0"/>
              <a:t>Caracterização</a:t>
            </a:r>
            <a:r>
              <a:rPr sz="3600" b="1" spc="300" dirty="0">
                <a:latin typeface="Times New Roman"/>
                <a:cs typeface="Times New Roman"/>
              </a:rPr>
              <a:t> </a:t>
            </a:r>
            <a:r>
              <a:rPr sz="3600" b="1" dirty="0"/>
              <a:t>ambiental</a:t>
            </a:r>
            <a:r>
              <a:rPr sz="3600" b="1" spc="330" dirty="0">
                <a:latin typeface="Times New Roman"/>
                <a:cs typeface="Times New Roman"/>
              </a:rPr>
              <a:t> </a:t>
            </a:r>
            <a:r>
              <a:rPr sz="3600" b="1" spc="-5" dirty="0"/>
              <a:t>d</a:t>
            </a:r>
            <a:r>
              <a:rPr sz="3600" b="1" dirty="0"/>
              <a:t>a</a:t>
            </a:r>
            <a:r>
              <a:rPr sz="3600" b="1" spc="325" dirty="0">
                <a:latin typeface="Times New Roman"/>
                <a:cs typeface="Times New Roman"/>
              </a:rPr>
              <a:t> </a:t>
            </a:r>
            <a:r>
              <a:rPr sz="3600" b="1" spc="-5" dirty="0"/>
              <a:t>Bacia</a:t>
            </a:r>
            <a:endParaRPr sz="3600" b="1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8244" y="1814980"/>
            <a:ext cx="4629785" cy="33178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b="1" dirty="0">
                <a:latin typeface="Comic Sans MS"/>
                <a:cs typeface="Comic Sans MS"/>
              </a:rPr>
              <a:t>Conh</a:t>
            </a:r>
            <a:r>
              <a:rPr sz="3200" b="1" spc="-20" dirty="0">
                <a:latin typeface="Comic Sans MS"/>
                <a:cs typeface="Comic Sans MS"/>
              </a:rPr>
              <a:t>e</a:t>
            </a:r>
            <a:r>
              <a:rPr sz="3200" b="1" dirty="0">
                <a:latin typeface="Comic Sans MS"/>
                <a:cs typeface="Comic Sans MS"/>
              </a:rPr>
              <a:t>ce</a:t>
            </a:r>
            <a:r>
              <a:rPr sz="3200" b="1" spc="-10" dirty="0">
                <a:latin typeface="Comic Sans MS"/>
                <a:cs typeface="Comic Sans MS"/>
              </a:rPr>
              <a:t>r</a:t>
            </a:r>
            <a:r>
              <a:rPr sz="3200" b="1" dirty="0">
                <a:latin typeface="Comic Sans MS"/>
                <a:cs typeface="Comic Sans MS"/>
              </a:rPr>
              <a:t>:</a:t>
            </a:r>
            <a:endParaRPr sz="3200" dirty="0">
              <a:latin typeface="Comic Sans MS"/>
              <a:cs typeface="Comic Sans MS"/>
            </a:endParaRPr>
          </a:p>
          <a:p>
            <a:pPr>
              <a:spcBef>
                <a:spcPts val="4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Comic Sans MS"/>
                <a:cs typeface="Comic Sans MS"/>
              </a:rPr>
              <a:t>Clim</a:t>
            </a:r>
            <a:r>
              <a:rPr sz="3200" spc="-10" dirty="0">
                <a:latin typeface="Comic Sans MS"/>
                <a:cs typeface="Comic Sans MS"/>
              </a:rPr>
              <a:t>a</a:t>
            </a:r>
            <a:r>
              <a:rPr sz="3200" dirty="0">
                <a:latin typeface="Comic Sans MS"/>
                <a:cs typeface="Comic Sans MS"/>
              </a:rPr>
              <a:t>;</a:t>
            </a:r>
          </a:p>
          <a:p>
            <a:pPr marL="12700" marR="5080">
              <a:lnSpc>
                <a:spcPct val="200100"/>
              </a:lnSpc>
            </a:pPr>
            <a:r>
              <a:rPr sz="3200" u="sng" dirty="0">
                <a:latin typeface="Comic Sans MS"/>
                <a:cs typeface="Comic Sans MS"/>
              </a:rPr>
              <a:t>Características</a:t>
            </a:r>
            <a:r>
              <a:rPr sz="3200" u="sng" spc="150" dirty="0">
                <a:latin typeface="Times New Roman"/>
                <a:cs typeface="Times New Roman"/>
              </a:rPr>
              <a:t> </a:t>
            </a:r>
            <a:r>
              <a:rPr sz="3200" u="sng" dirty="0">
                <a:latin typeface="Comic Sans MS"/>
                <a:cs typeface="Comic Sans MS"/>
              </a:rPr>
              <a:t>do</a:t>
            </a:r>
            <a:r>
              <a:rPr sz="3200" u="sng" spc="155" dirty="0">
                <a:latin typeface="Times New Roman"/>
                <a:cs typeface="Times New Roman"/>
              </a:rPr>
              <a:t> </a:t>
            </a:r>
            <a:r>
              <a:rPr sz="3200" u="sng" dirty="0">
                <a:latin typeface="Comic Sans MS"/>
                <a:cs typeface="Comic Sans MS"/>
              </a:rPr>
              <a:t>sol</a:t>
            </a:r>
            <a:r>
              <a:rPr sz="3200" u="sng" spc="-15" dirty="0">
                <a:latin typeface="Comic Sans MS"/>
                <a:cs typeface="Comic Sans MS"/>
              </a:rPr>
              <a:t>o</a:t>
            </a:r>
            <a:r>
              <a:rPr sz="3200" u="sng" dirty="0">
                <a:latin typeface="Comic Sans MS"/>
                <a:cs typeface="Comic Sans MS"/>
              </a:rPr>
              <a:t>;</a:t>
            </a:r>
            <a:r>
              <a:rPr sz="3200" u="sng" dirty="0">
                <a:latin typeface="Times New Roman"/>
                <a:cs typeface="Times New Roman"/>
              </a:rPr>
              <a:t> </a:t>
            </a:r>
            <a:r>
              <a:rPr sz="3200" u="sng" dirty="0">
                <a:latin typeface="Comic Sans MS"/>
                <a:cs typeface="Comic Sans MS"/>
              </a:rPr>
              <a:t>Uso</a:t>
            </a:r>
            <a:r>
              <a:rPr sz="3200" u="sng" spc="170" dirty="0">
                <a:latin typeface="Times New Roman"/>
                <a:cs typeface="Times New Roman"/>
              </a:rPr>
              <a:t> </a:t>
            </a:r>
            <a:r>
              <a:rPr sz="3200" u="sng" dirty="0">
                <a:latin typeface="Comic Sans MS"/>
                <a:cs typeface="Comic Sans MS"/>
              </a:rPr>
              <a:t>e</a:t>
            </a:r>
            <a:r>
              <a:rPr sz="3200" u="sng" spc="155" dirty="0">
                <a:latin typeface="Times New Roman"/>
                <a:cs typeface="Times New Roman"/>
              </a:rPr>
              <a:t> </a:t>
            </a:r>
            <a:r>
              <a:rPr sz="3200" u="sng" dirty="0">
                <a:latin typeface="Comic Sans MS"/>
                <a:cs typeface="Comic Sans MS"/>
              </a:rPr>
              <a:t>co</a:t>
            </a:r>
            <a:r>
              <a:rPr sz="3200" u="sng" spc="-15" dirty="0">
                <a:latin typeface="Comic Sans MS"/>
                <a:cs typeface="Comic Sans MS"/>
              </a:rPr>
              <a:t>b</a:t>
            </a:r>
            <a:r>
              <a:rPr sz="3200" u="sng" dirty="0">
                <a:latin typeface="Comic Sans MS"/>
                <a:cs typeface="Comic Sans MS"/>
              </a:rPr>
              <a:t>ertura</a:t>
            </a:r>
            <a:r>
              <a:rPr sz="3200" u="sng" spc="170" dirty="0">
                <a:latin typeface="Times New Roman"/>
                <a:cs typeface="Times New Roman"/>
              </a:rPr>
              <a:t> </a:t>
            </a:r>
            <a:r>
              <a:rPr sz="3200" u="sng" dirty="0">
                <a:latin typeface="Comic Sans MS"/>
                <a:cs typeface="Comic Sans MS"/>
              </a:rPr>
              <a:t>do</a:t>
            </a:r>
            <a:r>
              <a:rPr sz="3200" u="sng" spc="155" dirty="0">
                <a:latin typeface="Times New Roman"/>
                <a:cs typeface="Times New Roman"/>
              </a:rPr>
              <a:t> </a:t>
            </a:r>
            <a:r>
              <a:rPr sz="3200" u="sng" dirty="0">
                <a:latin typeface="Comic Sans MS"/>
                <a:cs typeface="Comic Sans MS"/>
              </a:rPr>
              <a:t>sol</a:t>
            </a:r>
            <a:r>
              <a:rPr sz="3200" u="sng" spc="-15" dirty="0">
                <a:latin typeface="Comic Sans MS"/>
                <a:cs typeface="Comic Sans MS"/>
              </a:rPr>
              <a:t>o</a:t>
            </a:r>
            <a:r>
              <a:rPr sz="3200" dirty="0">
                <a:latin typeface="Comic Sans MS"/>
                <a:cs typeface="Comic Sans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82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D058C-8214-4F42-B594-D9D0EF2A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595"/>
            <a:ext cx="10515600" cy="1041208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 Diferentes divisores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16FB52-97B0-4084-8231-A07C1CFC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5" y="1423291"/>
            <a:ext cx="10978497" cy="52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1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tângulo 9"/>
          <p:cNvSpPr>
            <a:spLocks noChangeArrowheads="1"/>
          </p:cNvSpPr>
          <p:nvPr/>
        </p:nvSpPr>
        <p:spPr bwMode="auto">
          <a:xfrm>
            <a:off x="282266" y="3749652"/>
            <a:ext cx="7740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 typeface="Wingdings" pitchFamily="2" charset="2"/>
              <a:buChar char="§"/>
            </a:pPr>
            <a:r>
              <a:rPr lang="pt-BR" altLang="pt-BR" sz="2400">
                <a:latin typeface="Trebuchet MS" pitchFamily="34" charset="0"/>
              </a:rPr>
              <a:t> Maior profundidade de raízes = água consumida pela evapotranspiração pode ser retirada de maiores profundidades do solo.</a:t>
            </a:r>
            <a:endParaRPr lang="pt-BR" altLang="pt-BR" sz="2800">
              <a:latin typeface="Trebuchet MS" pitchFamily="34" charset="0"/>
            </a:endParaRPr>
          </a:p>
        </p:txBody>
      </p:sp>
      <p:sp>
        <p:nvSpPr>
          <p:cNvPr id="41987" name="Retângulo 10"/>
          <p:cNvSpPr>
            <a:spLocks noChangeArrowheads="1"/>
          </p:cNvSpPr>
          <p:nvPr/>
        </p:nvSpPr>
        <p:spPr bwMode="auto">
          <a:xfrm>
            <a:off x="282266" y="1562077"/>
            <a:ext cx="7740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 typeface="Wingdings" pitchFamily="2" charset="2"/>
              <a:buChar char="§"/>
            </a:pPr>
            <a:r>
              <a:rPr lang="pt-BR" altLang="pt-BR" sz="2400" dirty="0">
                <a:latin typeface="Trebuchet MS" pitchFamily="34" charset="0"/>
              </a:rPr>
              <a:t> Florestas: maior interceptação; maior profundidade de raízes.</a:t>
            </a:r>
            <a:endParaRPr lang="pt-BR" altLang="pt-BR" sz="2800" dirty="0">
              <a:latin typeface="Trebuchet MS" pitchFamily="34" charset="0"/>
            </a:endParaRPr>
          </a:p>
        </p:txBody>
      </p:sp>
      <p:sp>
        <p:nvSpPr>
          <p:cNvPr id="41988" name="Retângulo 13"/>
          <p:cNvSpPr>
            <a:spLocks noChangeArrowheads="1"/>
          </p:cNvSpPr>
          <p:nvPr/>
        </p:nvSpPr>
        <p:spPr bwMode="auto">
          <a:xfrm>
            <a:off x="282266" y="2647927"/>
            <a:ext cx="7740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 typeface="Wingdings" pitchFamily="2" charset="2"/>
              <a:buChar char="§"/>
            </a:pPr>
            <a:r>
              <a:rPr lang="pt-BR" altLang="pt-BR" sz="2400">
                <a:latin typeface="Trebuchet MS" pitchFamily="34" charset="0"/>
              </a:rPr>
              <a:t> Maior interceptação = escoamento demora mais a ocorrer.</a:t>
            </a:r>
          </a:p>
        </p:txBody>
      </p:sp>
      <p:sp>
        <p:nvSpPr>
          <p:cNvPr id="41989" name="CaixaDeTexto 12"/>
          <p:cNvSpPr txBox="1">
            <a:spLocks noChangeArrowheads="1"/>
          </p:cNvSpPr>
          <p:nvPr/>
        </p:nvSpPr>
        <p:spPr bwMode="auto">
          <a:xfrm>
            <a:off x="2657475" y="458789"/>
            <a:ext cx="7691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altLang="pt-BR" sz="4000" b="1" dirty="0">
                <a:latin typeface="Calibri" pitchFamily="34" charset="0"/>
              </a:rPr>
              <a:t>Cobertura Vegetal</a:t>
            </a:r>
          </a:p>
        </p:txBody>
      </p:sp>
    </p:spTree>
    <p:extLst>
      <p:ext uri="{BB962C8B-B14F-4D97-AF65-F5344CB8AC3E}">
        <p14:creationId xmlns:p14="http://schemas.microsoft.com/office/powerpoint/2010/main" val="183824319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tângulo 10"/>
          <p:cNvSpPr>
            <a:spLocks noChangeArrowheads="1"/>
          </p:cNvSpPr>
          <p:nvPr/>
        </p:nvSpPr>
        <p:spPr bwMode="auto">
          <a:xfrm>
            <a:off x="853088" y="1536174"/>
            <a:ext cx="10736932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indent="-2873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buFont typeface="Wingdings" pitchFamily="2" charset="2"/>
              <a:buChar char="§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Substituição de florestas por lavoura/pastagens</a:t>
            </a:r>
          </a:p>
          <a:p>
            <a:pPr eaLnBrk="1" hangingPunct="1">
              <a:spcBef>
                <a:spcPts val="1200"/>
              </a:spcBef>
              <a:buFont typeface="Wingdings" pitchFamily="2" charset="2"/>
              <a:buChar char="§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Urbanização: telhados, ruas, passeios, estacionamentos e até pátios de casas</a:t>
            </a:r>
          </a:p>
          <a:p>
            <a:pPr eaLnBrk="1" hangingPunct="1">
              <a:spcBef>
                <a:spcPts val="1200"/>
              </a:spcBef>
              <a:buFont typeface="Wingdings" pitchFamily="2" charset="2"/>
              <a:buChar char="§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Modificação dos caminhos da água</a:t>
            </a:r>
          </a:p>
          <a:p>
            <a:pPr lvl="2" eaLnBrk="1" hangingPunct="1">
              <a:spcBef>
                <a:spcPts val="1200"/>
              </a:spcBef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Aumento da velocidade do escoamento (leito natural rugoso x leito artificial com revestimento liso)</a:t>
            </a:r>
          </a:p>
          <a:p>
            <a:pPr lvl="2" eaLnBrk="1" hangingPunct="1">
              <a:spcBef>
                <a:spcPts val="1200"/>
              </a:spcBef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Encurtamento das distâncias até a rede de drenagem (exemplo: telhado com calha)</a:t>
            </a:r>
          </a:p>
        </p:txBody>
      </p:sp>
      <p:sp>
        <p:nvSpPr>
          <p:cNvPr id="43011" name="CaixaDeTexto 12"/>
          <p:cNvSpPr txBox="1">
            <a:spLocks noChangeArrowheads="1"/>
          </p:cNvSpPr>
          <p:nvPr/>
        </p:nvSpPr>
        <p:spPr bwMode="auto">
          <a:xfrm>
            <a:off x="1703512" y="296653"/>
            <a:ext cx="7691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altLang="pt-BR" sz="4000" b="1" dirty="0">
                <a:latin typeface="Calibri" pitchFamily="34" charset="0"/>
              </a:rPr>
              <a:t>Uso do solo</a:t>
            </a:r>
          </a:p>
        </p:txBody>
      </p:sp>
    </p:spTree>
    <p:extLst>
      <p:ext uri="{BB962C8B-B14F-4D97-AF65-F5344CB8AC3E}">
        <p14:creationId xmlns:p14="http://schemas.microsoft.com/office/powerpoint/2010/main" val="103489599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tângulo 10"/>
          <p:cNvSpPr>
            <a:spLocks noChangeArrowheads="1"/>
          </p:cNvSpPr>
          <p:nvPr/>
        </p:nvSpPr>
        <p:spPr bwMode="auto">
          <a:xfrm>
            <a:off x="792480" y="1166813"/>
            <a:ext cx="10607040" cy="256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indent="-2873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 typeface="Wingdings" pitchFamily="2" charset="2"/>
              <a:buChar char="§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Agricultura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compactação do solo</a:t>
            </a:r>
          </a:p>
          <a:p>
            <a:pPr lvl="2" algn="just" eaLnBrk="1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Redução da quantidade de matéria orgânica no solo</a:t>
            </a:r>
          </a:p>
          <a:p>
            <a:pPr lvl="2" algn="just" eaLnBrk="1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Porosidade diminui</a:t>
            </a:r>
          </a:p>
          <a:p>
            <a:pPr lvl="2" algn="just" eaLnBrk="1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Capacidade de infiltração diminui</a:t>
            </a:r>
          </a:p>
          <a:p>
            <a:pPr lvl="2" algn="just" eaLnBrk="1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Raízes mais superficiais: Consumo de água das plantas diminui</a:t>
            </a:r>
          </a:p>
        </p:txBody>
      </p:sp>
      <p:sp>
        <p:nvSpPr>
          <p:cNvPr id="44035" name="CaixaDeTexto 12"/>
          <p:cNvSpPr txBox="1">
            <a:spLocks noChangeArrowheads="1"/>
          </p:cNvSpPr>
          <p:nvPr/>
        </p:nvSpPr>
        <p:spPr bwMode="auto">
          <a:xfrm>
            <a:off x="1524000" y="458788"/>
            <a:ext cx="7691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altLang="pt-BR" sz="4000" b="1" dirty="0">
                <a:latin typeface="Calibri" pitchFamily="34" charset="0"/>
              </a:rPr>
              <a:t>Uso do solo</a:t>
            </a:r>
          </a:p>
        </p:txBody>
      </p:sp>
      <p:pic>
        <p:nvPicPr>
          <p:cNvPr id="12290" name="Picture 2" descr="Artigo - Compactação e Adensamento de Solo: caracterização, origem, riscos,  danos e soluções - Portal Embrapa">
            <a:extLst>
              <a:ext uri="{FF2B5EF4-FFF2-40B4-BE49-F238E27FC236}">
                <a16:creationId xmlns:a16="http://schemas.microsoft.com/office/drawing/2014/main" id="{17554C34-32F5-49B8-9E38-F56814F2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89" y="3982792"/>
            <a:ext cx="3833611" cy="287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edologia Fácil - Curiosidades pedológicas">
            <a:extLst>
              <a:ext uri="{FF2B5EF4-FFF2-40B4-BE49-F238E27FC236}">
                <a16:creationId xmlns:a16="http://schemas.microsoft.com/office/drawing/2014/main" id="{3A7C1F5F-7C63-4946-BDA7-9758ED14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777" y="3982792"/>
            <a:ext cx="3833612" cy="28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rquivo de Maurício Angelo - Notícias ambientais">
            <a:extLst>
              <a:ext uri="{FF2B5EF4-FFF2-40B4-BE49-F238E27FC236}">
                <a16:creationId xmlns:a16="http://schemas.microsoft.com/office/drawing/2014/main" id="{08B8741D-C24E-43E0-A418-05623905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8963"/>
            <a:ext cx="4858556" cy="323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52490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/>
              <a:t>Uso do solo e vegetação</a:t>
            </a:r>
          </a:p>
        </p:txBody>
      </p:sp>
      <p:pic>
        <p:nvPicPr>
          <p:cNvPr id="217092" name="Picture 4" descr="campo%20n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9" y="2279650"/>
            <a:ext cx="3959225" cy="277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093" name="Text Box 5"/>
          <p:cNvSpPr txBox="1">
            <a:spLocks noChangeArrowheads="1"/>
          </p:cNvSpPr>
          <p:nvPr/>
        </p:nvSpPr>
        <p:spPr bwMode="auto">
          <a:xfrm>
            <a:off x="2063750" y="1844676"/>
            <a:ext cx="1728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2000"/>
              <a:t>Solo nú</a:t>
            </a:r>
          </a:p>
        </p:txBody>
      </p:sp>
      <p:pic>
        <p:nvPicPr>
          <p:cNvPr id="217094" name="Picture 6" descr="Scan6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2282826"/>
            <a:ext cx="4179888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095" name="Text Box 7"/>
          <p:cNvSpPr txBox="1">
            <a:spLocks noChangeArrowheads="1"/>
          </p:cNvSpPr>
          <p:nvPr/>
        </p:nvSpPr>
        <p:spPr bwMode="auto">
          <a:xfrm>
            <a:off x="6240463" y="1844676"/>
            <a:ext cx="2411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2000"/>
              <a:t>Solo vegetado</a:t>
            </a:r>
          </a:p>
        </p:txBody>
      </p:sp>
    </p:spTree>
    <p:extLst>
      <p:ext uri="{BB962C8B-B14F-4D97-AF65-F5344CB8AC3E}">
        <p14:creationId xmlns:p14="http://schemas.microsoft.com/office/powerpoint/2010/main" val="2243720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tângulo 10"/>
          <p:cNvSpPr>
            <a:spLocks noChangeArrowheads="1"/>
          </p:cNvSpPr>
          <p:nvPr/>
        </p:nvSpPr>
        <p:spPr bwMode="auto">
          <a:xfrm>
            <a:off x="2225675" y="1779164"/>
            <a:ext cx="7740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Solos arenosos = menos escoamento superficial</a:t>
            </a:r>
          </a:p>
        </p:txBody>
      </p:sp>
      <p:sp>
        <p:nvSpPr>
          <p:cNvPr id="45059" name="Retângulo 14"/>
          <p:cNvSpPr>
            <a:spLocks noChangeArrowheads="1"/>
          </p:cNvSpPr>
          <p:nvPr/>
        </p:nvSpPr>
        <p:spPr bwMode="auto">
          <a:xfrm>
            <a:off x="2225675" y="2603076"/>
            <a:ext cx="774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pt-BR" alt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Solos argilosos = mais escoamento superficial </a:t>
            </a:r>
          </a:p>
        </p:txBody>
      </p:sp>
      <p:sp>
        <p:nvSpPr>
          <p:cNvPr id="45060" name="Retângulo 15"/>
          <p:cNvSpPr>
            <a:spLocks noChangeArrowheads="1"/>
          </p:cNvSpPr>
          <p:nvPr/>
        </p:nvSpPr>
        <p:spPr bwMode="auto">
          <a:xfrm>
            <a:off x="2225675" y="3507951"/>
            <a:ext cx="774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Solos rasos = mais escoamento superficial</a:t>
            </a:r>
          </a:p>
        </p:txBody>
      </p:sp>
      <p:sp>
        <p:nvSpPr>
          <p:cNvPr id="45061" name="Retângulo 16"/>
          <p:cNvSpPr>
            <a:spLocks noChangeArrowheads="1"/>
          </p:cNvSpPr>
          <p:nvPr/>
        </p:nvSpPr>
        <p:spPr bwMode="auto">
          <a:xfrm>
            <a:off x="2225675" y="4403301"/>
            <a:ext cx="774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pt-BR" alt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Solos profundos = menos escoamento superficial</a:t>
            </a:r>
          </a:p>
        </p:txBody>
      </p:sp>
      <p:sp>
        <p:nvSpPr>
          <p:cNvPr id="45062" name="CaixaDeTexto 12"/>
          <p:cNvSpPr txBox="1">
            <a:spLocks noChangeArrowheads="1"/>
          </p:cNvSpPr>
          <p:nvPr/>
        </p:nvSpPr>
        <p:spPr bwMode="auto">
          <a:xfrm>
            <a:off x="2657475" y="458789"/>
            <a:ext cx="7691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pt-BR" altLang="pt-BR" sz="4000" b="1">
                <a:latin typeface="Calibri" pitchFamily="34" charset="0"/>
              </a:rPr>
              <a:t>Tipos de solos</a:t>
            </a:r>
          </a:p>
        </p:txBody>
      </p:sp>
    </p:spTree>
    <p:extLst>
      <p:ext uri="{BB962C8B-B14F-4D97-AF65-F5344CB8AC3E}">
        <p14:creationId xmlns:p14="http://schemas.microsoft.com/office/powerpoint/2010/main" val="149690321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3581399"/>
            <a:ext cx="5041392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77161" y="229362"/>
            <a:ext cx="3581400" cy="1107996"/>
          </a:xfrm>
          <a:prstGeom prst="rect">
            <a:avLst/>
          </a:prstGeom>
          <a:solidFill>
            <a:srgbClr val="9ABA59"/>
          </a:solidFill>
          <a:ln w="38099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1920" marR="118110" algn="ctr"/>
            <a:r>
              <a:rPr sz="2400" b="1" spc="-5" dirty="0">
                <a:latin typeface="Bookman Old Style"/>
                <a:cs typeface="Bookman Old Style"/>
              </a:rPr>
              <a:t>Influenci</a:t>
            </a:r>
            <a:r>
              <a:rPr sz="2400" b="1" dirty="0">
                <a:latin typeface="Bookman Old Style"/>
                <a:cs typeface="Bookman Old Style"/>
              </a:rPr>
              <a:t>a</a:t>
            </a:r>
            <a:r>
              <a:rPr sz="2400" b="1" spc="2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diret</a:t>
            </a:r>
            <a:r>
              <a:rPr sz="2400" b="1" dirty="0">
                <a:latin typeface="Bookman Old Style"/>
                <a:cs typeface="Bookman Old Style"/>
              </a:rPr>
              <a:t>a</a:t>
            </a:r>
            <a:r>
              <a:rPr sz="2400" b="1" spc="1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nos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Bookman Old Style"/>
                <a:cs typeface="Bookman Old Style"/>
              </a:rPr>
              <a:t>componentes</a:t>
            </a:r>
            <a:r>
              <a:rPr sz="2400" b="1" spc="204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Bookman Old Style"/>
                <a:cs typeface="Bookman Old Style"/>
              </a:rPr>
              <a:t>do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bal</a:t>
            </a:r>
            <a:r>
              <a:rPr sz="2400" b="1" spc="5" dirty="0">
                <a:latin typeface="Bookman Old Style"/>
                <a:cs typeface="Bookman Old Style"/>
              </a:rPr>
              <a:t>a</a:t>
            </a:r>
            <a:r>
              <a:rPr sz="2400" b="1" spc="-5" dirty="0">
                <a:latin typeface="Bookman Old Style"/>
                <a:cs typeface="Bookman Old Style"/>
              </a:rPr>
              <a:t>nç</a:t>
            </a:r>
            <a:r>
              <a:rPr sz="2400" b="1" dirty="0">
                <a:latin typeface="Bookman Old Style"/>
                <a:cs typeface="Bookman Old Style"/>
              </a:rPr>
              <a:t>o</a:t>
            </a:r>
            <a:r>
              <a:rPr sz="2400" b="1" spc="19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híd</a:t>
            </a:r>
            <a:r>
              <a:rPr sz="2400" b="1" spc="5" dirty="0">
                <a:latin typeface="Bookman Old Style"/>
                <a:cs typeface="Bookman Old Style"/>
              </a:rPr>
              <a:t>r</a:t>
            </a:r>
            <a:r>
              <a:rPr sz="2400" b="1" dirty="0">
                <a:latin typeface="Bookman Old Style"/>
                <a:cs typeface="Bookman Old Style"/>
              </a:rPr>
              <a:t>ico</a:t>
            </a:r>
            <a:endParaRPr sz="2400" dirty="0">
              <a:latin typeface="Bookman Old Style"/>
              <a:cs typeface="Bookman Old Sty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520" y="0"/>
            <a:ext cx="5364480" cy="416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18634" y="4286231"/>
            <a:ext cx="208724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5" dirty="0">
                <a:latin typeface="Bookman Old Style"/>
                <a:cs typeface="Bookman Old Style"/>
              </a:rPr>
              <a:t>W</a:t>
            </a:r>
            <a:r>
              <a:rPr sz="800" dirty="0">
                <a:latin typeface="Bookman Old Style"/>
                <a:cs typeface="Bookman Old Style"/>
              </a:rPr>
              <a:t>o</a:t>
            </a:r>
            <a:r>
              <a:rPr sz="800" spc="-5" dirty="0">
                <a:latin typeface="Bookman Old Style"/>
                <a:cs typeface="Bookman Old Style"/>
              </a:rPr>
              <a:t>h</a:t>
            </a:r>
            <a:r>
              <a:rPr sz="800" dirty="0">
                <a:latin typeface="Bookman Old Style"/>
                <a:cs typeface="Bookman Old Style"/>
              </a:rPr>
              <a:t>l</a:t>
            </a:r>
            <a:r>
              <a:rPr sz="800" spc="25" dirty="0">
                <a:latin typeface="Times New Roman"/>
                <a:cs typeface="Times New Roman"/>
              </a:rPr>
              <a:t> </a:t>
            </a:r>
            <a:r>
              <a:rPr sz="800" spc="10" dirty="0">
                <a:latin typeface="Bookman Old Style"/>
                <a:cs typeface="Bookman Old Style"/>
              </a:rPr>
              <a:t>e</a:t>
            </a:r>
            <a:r>
              <a:rPr sz="800" dirty="0">
                <a:latin typeface="Bookman Old Style"/>
                <a:cs typeface="Bookman Old Style"/>
              </a:rPr>
              <a:t>t</a:t>
            </a:r>
            <a:r>
              <a:rPr sz="800" spc="30" dirty="0">
                <a:latin typeface="Times New Roman"/>
                <a:cs typeface="Times New Roman"/>
              </a:rPr>
              <a:t> </a:t>
            </a:r>
            <a:r>
              <a:rPr sz="800" dirty="0">
                <a:latin typeface="Bookman Old Style"/>
                <a:cs typeface="Bookman Old Style"/>
              </a:rPr>
              <a:t>a</a:t>
            </a:r>
            <a:r>
              <a:rPr sz="800" spc="-5" dirty="0">
                <a:latin typeface="Bookman Old Style"/>
                <a:cs typeface="Bookman Old Style"/>
              </a:rPr>
              <a:t>l</a:t>
            </a:r>
            <a:r>
              <a:rPr sz="800" spc="-10" dirty="0">
                <a:latin typeface="Bookman Old Style"/>
                <a:cs typeface="Bookman Old Style"/>
              </a:rPr>
              <a:t>.</a:t>
            </a:r>
            <a:r>
              <a:rPr sz="800" dirty="0">
                <a:latin typeface="Bookman Old Style"/>
                <a:cs typeface="Bookman Old Style"/>
              </a:rPr>
              <a:t>,</a:t>
            </a:r>
            <a:r>
              <a:rPr sz="800" spc="20" dirty="0">
                <a:latin typeface="Times New Roman"/>
                <a:cs typeface="Times New Roman"/>
              </a:rPr>
              <a:t> </a:t>
            </a:r>
            <a:r>
              <a:rPr sz="800" spc="5" dirty="0">
                <a:latin typeface="Bookman Old Style"/>
                <a:cs typeface="Bookman Old Style"/>
              </a:rPr>
              <a:t>2012</a:t>
            </a:r>
            <a:r>
              <a:rPr sz="800" dirty="0">
                <a:latin typeface="Bookman Old Style"/>
                <a:cs typeface="Bookman Old Style"/>
              </a:rPr>
              <a:t>.</a:t>
            </a:r>
            <a:r>
              <a:rPr sz="800" spc="30" dirty="0">
                <a:latin typeface="Times New Roman"/>
                <a:cs typeface="Times New Roman"/>
              </a:rPr>
              <a:t> </a:t>
            </a:r>
            <a:r>
              <a:rPr sz="800" u="sng" spc="5" dirty="0">
                <a:solidFill>
                  <a:srgbClr val="0000FF"/>
                </a:solidFill>
                <a:latin typeface="Bookman Old Style"/>
                <a:cs typeface="Bookman Old Style"/>
              </a:rPr>
              <a:t>10</a:t>
            </a:r>
            <a:r>
              <a:rPr sz="800" u="sng" spc="-10" dirty="0">
                <a:solidFill>
                  <a:srgbClr val="0000FF"/>
                </a:solidFill>
                <a:latin typeface="Bookman Old Style"/>
                <a:cs typeface="Bookman Old Style"/>
              </a:rPr>
              <a:t>.</a:t>
            </a:r>
            <a:r>
              <a:rPr sz="800" u="sng" spc="5" dirty="0">
                <a:solidFill>
                  <a:srgbClr val="0000FF"/>
                </a:solidFill>
                <a:latin typeface="Bookman Old Style"/>
                <a:cs typeface="Bookman Old Style"/>
              </a:rPr>
              <a:t>1038</a:t>
            </a:r>
            <a:r>
              <a:rPr sz="800" u="sng" dirty="0">
                <a:solidFill>
                  <a:srgbClr val="0000FF"/>
                </a:solidFill>
                <a:latin typeface="Bookman Old Style"/>
                <a:cs typeface="Bookman Old Style"/>
              </a:rPr>
              <a:t>/</a:t>
            </a:r>
            <a:r>
              <a:rPr sz="800" u="sng" spc="-5" dirty="0">
                <a:solidFill>
                  <a:srgbClr val="0000FF"/>
                </a:solidFill>
                <a:latin typeface="Bookman Old Style"/>
                <a:cs typeface="Bookman Old Style"/>
              </a:rPr>
              <a:t>n</a:t>
            </a:r>
            <a:r>
              <a:rPr sz="800" u="sng" spc="-15" dirty="0">
                <a:solidFill>
                  <a:srgbClr val="0000FF"/>
                </a:solidFill>
                <a:latin typeface="Bookman Old Style"/>
                <a:cs typeface="Bookman Old Style"/>
              </a:rPr>
              <a:t>c</a:t>
            </a:r>
            <a:r>
              <a:rPr sz="800" u="sng" dirty="0">
                <a:solidFill>
                  <a:srgbClr val="0000FF"/>
                </a:solidFill>
                <a:latin typeface="Bookman Old Style"/>
                <a:cs typeface="Bookman Old Style"/>
              </a:rPr>
              <a:t>li</a:t>
            </a:r>
            <a:r>
              <a:rPr sz="800" u="sng" spc="-15" dirty="0">
                <a:solidFill>
                  <a:srgbClr val="0000FF"/>
                </a:solidFill>
                <a:latin typeface="Bookman Old Style"/>
                <a:cs typeface="Bookman Old Style"/>
              </a:rPr>
              <a:t>m</a:t>
            </a:r>
            <a:r>
              <a:rPr sz="800" u="sng" dirty="0">
                <a:solidFill>
                  <a:srgbClr val="0000FF"/>
                </a:solidFill>
                <a:latin typeface="Bookman Old Style"/>
                <a:cs typeface="Bookman Old Style"/>
              </a:rPr>
              <a:t>a</a:t>
            </a:r>
            <a:r>
              <a:rPr sz="800" u="sng" spc="-20" dirty="0">
                <a:solidFill>
                  <a:srgbClr val="0000FF"/>
                </a:solidFill>
                <a:latin typeface="Bookman Old Style"/>
                <a:cs typeface="Bookman Old Style"/>
              </a:rPr>
              <a:t>t</a:t>
            </a:r>
            <a:r>
              <a:rPr sz="800" u="sng" dirty="0">
                <a:solidFill>
                  <a:srgbClr val="0000FF"/>
                </a:solidFill>
                <a:latin typeface="Bookman Old Style"/>
                <a:cs typeface="Bookman Old Style"/>
              </a:rPr>
              <a:t>e15</a:t>
            </a:r>
            <a:r>
              <a:rPr sz="800" u="sng" spc="-10" dirty="0">
                <a:solidFill>
                  <a:srgbClr val="0000FF"/>
                </a:solidFill>
                <a:latin typeface="Bookman Old Style"/>
                <a:cs typeface="Bookman Old Style"/>
              </a:rPr>
              <a:t>5</a:t>
            </a:r>
            <a:r>
              <a:rPr sz="800" u="sng" dirty="0">
                <a:solidFill>
                  <a:srgbClr val="0000FF"/>
                </a:solidFill>
                <a:latin typeface="Bookman Old Style"/>
                <a:cs typeface="Bookman Old Style"/>
              </a:rPr>
              <a:t>6</a:t>
            </a:r>
            <a:endParaRPr sz="800">
              <a:latin typeface="Bookman Old Style"/>
              <a:cs typeface="Bookman Old Sty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761" y="2972562"/>
            <a:ext cx="3581400" cy="369332"/>
          </a:xfrm>
          <a:prstGeom prst="rect">
            <a:avLst/>
          </a:prstGeom>
          <a:solidFill>
            <a:srgbClr val="C0504D"/>
          </a:solidFill>
          <a:ln w="38099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9230"/>
            <a:r>
              <a:rPr sz="2400" b="1" spc="-5" dirty="0">
                <a:latin typeface="Bookman Old Style"/>
                <a:cs typeface="Bookman Old Style"/>
              </a:rPr>
              <a:t>Pic</a:t>
            </a:r>
            <a:r>
              <a:rPr sz="2400" b="1" dirty="0">
                <a:latin typeface="Bookman Old Style"/>
                <a:cs typeface="Bookman Old Style"/>
              </a:rPr>
              <a:t>o</a:t>
            </a:r>
            <a:r>
              <a:rPr sz="2400" b="1" spc="19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d</a:t>
            </a:r>
            <a:r>
              <a:rPr sz="2400" b="1" dirty="0">
                <a:latin typeface="Bookman Old Style"/>
                <a:cs typeface="Bookman Old Style"/>
              </a:rPr>
              <a:t>o</a:t>
            </a:r>
            <a:r>
              <a:rPr sz="2400" b="1" spc="2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Bookman Old Style"/>
                <a:cs typeface="Bookman Old Style"/>
              </a:rPr>
              <a:t>es</a:t>
            </a:r>
            <a:r>
              <a:rPr sz="2400" b="1" spc="-10" dirty="0">
                <a:latin typeface="Bookman Old Style"/>
                <a:cs typeface="Bookman Old Style"/>
              </a:rPr>
              <a:t>c</a:t>
            </a:r>
            <a:r>
              <a:rPr sz="2400" b="1" spc="-5" dirty="0">
                <a:latin typeface="Bookman Old Style"/>
                <a:cs typeface="Bookman Old Style"/>
              </a:rPr>
              <a:t>oame</a:t>
            </a:r>
            <a:r>
              <a:rPr sz="2400" b="1" spc="-10" dirty="0">
                <a:latin typeface="Bookman Old Style"/>
                <a:cs typeface="Bookman Old Style"/>
              </a:rPr>
              <a:t>n</a:t>
            </a:r>
            <a:r>
              <a:rPr sz="2400" b="1" dirty="0">
                <a:latin typeface="Bookman Old Style"/>
                <a:cs typeface="Bookman Old Style"/>
              </a:rPr>
              <a:t>to</a:t>
            </a:r>
            <a:endParaRPr sz="2400" dirty="0">
              <a:latin typeface="Bookman Old Style"/>
              <a:cs typeface="Bookman Old Style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9660396" y="6572382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/>
              <a:t>Aula:Sanches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0450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909E40F-E157-4741-9CBC-03B083304EDE}"/>
              </a:ext>
            </a:extLst>
          </p:cNvPr>
          <p:cNvSpPr txBox="1">
            <a:spLocks noChangeArrowheads="1"/>
          </p:cNvSpPr>
          <p:nvPr/>
        </p:nvSpPr>
        <p:spPr>
          <a:xfrm>
            <a:off x="741363" y="108596"/>
            <a:ext cx="8609012" cy="126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Físicas</a:t>
            </a:r>
            <a:endParaRPr lang="en-GB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014C19-33A9-487F-8063-A531FCF47117}"/>
              </a:ext>
            </a:extLst>
          </p:cNvPr>
          <p:cNvSpPr txBox="1">
            <a:spLocks noChangeArrowheads="1"/>
          </p:cNvSpPr>
          <p:nvPr/>
        </p:nvSpPr>
        <p:spPr>
          <a:xfrm>
            <a:off x="741363" y="1375420"/>
            <a:ext cx="11184474" cy="4497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principal interesse em estudar a bacia hidrográfica é de que suas características constituem um sistema natural de transformação de  </a:t>
            </a:r>
            <a:r>
              <a:rPr lang="pt-BR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chuva em vazão.</a:t>
            </a:r>
          </a:p>
          <a:p>
            <a:pPr marL="0" indent="0">
              <a:lnSpc>
                <a:spcPct val="150000"/>
              </a:lnSpc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Compõem</a:t>
            </a:r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importante</a:t>
            </a:r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grupo</a:t>
            </a:r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fatores</a:t>
            </a:r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GB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influem</a:t>
            </a:r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GB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escoamento</a:t>
            </a:r>
            <a:r>
              <a:rPr lang="en-GB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superficial. </a:t>
            </a:r>
          </a:p>
          <a:p>
            <a:pPr>
              <a:lnSpc>
                <a:spcPct val="101000"/>
              </a:lnSpc>
              <a:buFont typeface="StarSymbol" charset="0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1000"/>
              </a:lnSpc>
              <a:buFont typeface="StarSymbol" charset="0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1000"/>
              </a:lnSpc>
              <a:buFont typeface="StarSymbol" charset="0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" descr="bacia">
            <a:extLst>
              <a:ext uri="{FF2B5EF4-FFF2-40B4-BE49-F238E27FC236}">
                <a16:creationId xmlns:a16="http://schemas.microsoft.com/office/drawing/2014/main" id="{45C363CF-073B-4155-989A-292C2F53D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9315" y="4985352"/>
            <a:ext cx="1871663" cy="1774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348795D8-D4CC-4925-BCA9-9D963F92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t="9161" r="73755" b="68777"/>
          <a:stretch>
            <a:fillRect/>
          </a:stretch>
        </p:blipFill>
        <p:spPr bwMode="auto">
          <a:xfrm>
            <a:off x="2375853" y="5345714"/>
            <a:ext cx="1439862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ine 6">
            <a:extLst>
              <a:ext uri="{FF2B5EF4-FFF2-40B4-BE49-F238E27FC236}">
                <a16:creationId xmlns:a16="http://schemas.microsoft.com/office/drawing/2014/main" id="{E359C2C6-11BB-45DB-8E1C-F79BF5F3FB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1615" y="5848952"/>
            <a:ext cx="576263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64F4F4AC-6241-4F90-B0F0-CE37E253B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5440" y="5848952"/>
            <a:ext cx="576263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BA78264C-385C-4F0A-B88A-3E1168419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7" t="51149" r="32845" b="33778"/>
          <a:stretch>
            <a:fillRect/>
          </a:stretch>
        </p:blipFill>
        <p:spPr bwMode="auto">
          <a:xfrm>
            <a:off x="7416165" y="5417152"/>
            <a:ext cx="2952750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9">
            <a:extLst>
              <a:ext uri="{FF2B5EF4-FFF2-40B4-BE49-F238E27FC236}">
                <a16:creationId xmlns:a16="http://schemas.microsoft.com/office/drawing/2014/main" id="{D638E511-9FF8-483E-958B-8047CD65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2465" y="4312252"/>
            <a:ext cx="2160588" cy="650875"/>
          </a:xfrm>
          <a:prstGeom prst="rect">
            <a:avLst/>
          </a:prstGeom>
          <a:solidFill>
            <a:srgbClr val="6699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/>
              <a:t>ENTRADA</a:t>
            </a:r>
          </a:p>
          <a:p>
            <a:pPr algn="ctr"/>
            <a:r>
              <a:rPr lang="pt-BR" altLang="pt-BR"/>
              <a:t>(chuva)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DD08B6F7-34CD-48F2-A173-1B59BD2B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115" y="4312252"/>
            <a:ext cx="1223963" cy="6508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/>
              <a:t>SISTEMA</a:t>
            </a:r>
          </a:p>
          <a:p>
            <a:pPr algn="ctr"/>
            <a:r>
              <a:rPr lang="pt-BR" altLang="pt-BR"/>
              <a:t>(bacia)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858FF78A-5AAA-4E69-8ED2-A920CF447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428" y="4312252"/>
            <a:ext cx="1800225" cy="6508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altLang="pt-BR"/>
              <a:t>SAÍDA</a:t>
            </a:r>
          </a:p>
          <a:p>
            <a:pPr algn="ctr"/>
            <a:r>
              <a:rPr lang="pt-BR" altLang="pt-BR"/>
              <a:t>(vazão na foz)</a:t>
            </a:r>
          </a:p>
        </p:txBody>
      </p:sp>
    </p:spTree>
    <p:extLst>
      <p:ext uri="{BB962C8B-B14F-4D97-AF65-F5344CB8AC3E}">
        <p14:creationId xmlns:p14="http://schemas.microsoft.com/office/powerpoint/2010/main" val="134597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o">
            <a:extLst>
              <a:ext uri="{FF2B5EF4-FFF2-40B4-BE49-F238E27FC236}">
                <a16:creationId xmlns:a16="http://schemas.microsoft.com/office/drawing/2014/main" id="{C10FFBA2-5D9B-4AC9-AC5F-AE6A3DA63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260" y="2419383"/>
            <a:ext cx="5772576" cy="35942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32413C82-8AB3-4F6A-ABBF-E9DE8E597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191270"/>
            <a:ext cx="9777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alt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Algumas convenções importantes em hidrologia</a:t>
            </a:r>
            <a:r>
              <a:rPr lang="pt-BR" altLang="pt-BR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alt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32291555-F4F2-479D-8706-CA1CFCBF5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04813"/>
            <a:ext cx="7993063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físicas da bacia</a:t>
            </a:r>
          </a:p>
        </p:txBody>
      </p:sp>
      <p:pic>
        <p:nvPicPr>
          <p:cNvPr id="7170" name="Picture 2" descr="Jusante e Montante - Diferença">
            <a:extLst>
              <a:ext uri="{FF2B5EF4-FFF2-40B4-BE49-F238E27FC236}">
                <a16:creationId xmlns:a16="http://schemas.microsoft.com/office/drawing/2014/main" id="{9DD11F80-1855-41DB-A9BE-AC5B6794F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3"/>
          <a:stretch/>
        </p:blipFill>
        <p:spPr bwMode="auto">
          <a:xfrm>
            <a:off x="6259166" y="2531003"/>
            <a:ext cx="5628035" cy="3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59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909E40F-E157-4741-9CBC-03B083304EDE}"/>
              </a:ext>
            </a:extLst>
          </p:cNvPr>
          <p:cNvSpPr txBox="1">
            <a:spLocks noChangeArrowheads="1"/>
          </p:cNvSpPr>
          <p:nvPr/>
        </p:nvSpPr>
        <p:spPr>
          <a:xfrm>
            <a:off x="741363" y="108596"/>
            <a:ext cx="8609012" cy="126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6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  <a:r>
              <a:rPr lang="en-GB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Físicas</a:t>
            </a:r>
            <a:endParaRPr lang="en-GB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14F30BE-2668-4958-B6BE-38A2AA64B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036" y="1443433"/>
            <a:ext cx="10393158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28625" indent="-323850" eaLnBrk="0">
              <a:tabLst>
                <a:tab pos="428625" algn="l"/>
                <a:tab pos="876300" algn="l"/>
                <a:tab pos="1325563" algn="l"/>
                <a:tab pos="1774825" algn="l"/>
                <a:tab pos="2224088" algn="l"/>
                <a:tab pos="2673350" algn="l"/>
                <a:tab pos="3122613" algn="l"/>
                <a:tab pos="3571875" algn="l"/>
                <a:tab pos="4021138" algn="l"/>
                <a:tab pos="4470400" algn="l"/>
                <a:tab pos="4919663" algn="l"/>
                <a:tab pos="5368925" algn="l"/>
                <a:tab pos="5818188" algn="l"/>
                <a:tab pos="6267450" algn="l"/>
                <a:tab pos="6716713" algn="l"/>
                <a:tab pos="7165975" algn="l"/>
                <a:tab pos="7615238" algn="l"/>
                <a:tab pos="8064500" algn="l"/>
                <a:tab pos="8513763" algn="l"/>
                <a:tab pos="8963025" algn="l"/>
                <a:tab pos="9412288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 marL="742950" indent="-285750" eaLnBrk="0">
              <a:tabLst>
                <a:tab pos="428625" algn="l"/>
                <a:tab pos="876300" algn="l"/>
                <a:tab pos="1325563" algn="l"/>
                <a:tab pos="1774825" algn="l"/>
                <a:tab pos="2224088" algn="l"/>
                <a:tab pos="2673350" algn="l"/>
                <a:tab pos="3122613" algn="l"/>
                <a:tab pos="3571875" algn="l"/>
                <a:tab pos="4021138" algn="l"/>
                <a:tab pos="4470400" algn="l"/>
                <a:tab pos="4919663" algn="l"/>
                <a:tab pos="5368925" algn="l"/>
                <a:tab pos="5818188" algn="l"/>
                <a:tab pos="6267450" algn="l"/>
                <a:tab pos="6716713" algn="l"/>
                <a:tab pos="7165975" algn="l"/>
                <a:tab pos="7615238" algn="l"/>
                <a:tab pos="8064500" algn="l"/>
                <a:tab pos="8513763" algn="l"/>
                <a:tab pos="8963025" algn="l"/>
                <a:tab pos="9412288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 marL="1143000" indent="-228600" eaLnBrk="0">
              <a:tabLst>
                <a:tab pos="428625" algn="l"/>
                <a:tab pos="876300" algn="l"/>
                <a:tab pos="1325563" algn="l"/>
                <a:tab pos="1774825" algn="l"/>
                <a:tab pos="2224088" algn="l"/>
                <a:tab pos="2673350" algn="l"/>
                <a:tab pos="3122613" algn="l"/>
                <a:tab pos="3571875" algn="l"/>
                <a:tab pos="4021138" algn="l"/>
                <a:tab pos="4470400" algn="l"/>
                <a:tab pos="4919663" algn="l"/>
                <a:tab pos="5368925" algn="l"/>
                <a:tab pos="5818188" algn="l"/>
                <a:tab pos="6267450" algn="l"/>
                <a:tab pos="6716713" algn="l"/>
                <a:tab pos="7165975" algn="l"/>
                <a:tab pos="7615238" algn="l"/>
                <a:tab pos="8064500" algn="l"/>
                <a:tab pos="8513763" algn="l"/>
                <a:tab pos="8963025" algn="l"/>
                <a:tab pos="9412288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 marL="1600200" indent="-228600" eaLnBrk="0">
              <a:tabLst>
                <a:tab pos="428625" algn="l"/>
                <a:tab pos="876300" algn="l"/>
                <a:tab pos="1325563" algn="l"/>
                <a:tab pos="1774825" algn="l"/>
                <a:tab pos="2224088" algn="l"/>
                <a:tab pos="2673350" algn="l"/>
                <a:tab pos="3122613" algn="l"/>
                <a:tab pos="3571875" algn="l"/>
                <a:tab pos="4021138" algn="l"/>
                <a:tab pos="4470400" algn="l"/>
                <a:tab pos="4919663" algn="l"/>
                <a:tab pos="5368925" algn="l"/>
                <a:tab pos="5818188" algn="l"/>
                <a:tab pos="6267450" algn="l"/>
                <a:tab pos="6716713" algn="l"/>
                <a:tab pos="7165975" algn="l"/>
                <a:tab pos="7615238" algn="l"/>
                <a:tab pos="8064500" algn="l"/>
                <a:tab pos="8513763" algn="l"/>
                <a:tab pos="8963025" algn="l"/>
                <a:tab pos="9412288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 marL="2057400" indent="-228600" eaLnBrk="0">
              <a:tabLst>
                <a:tab pos="428625" algn="l"/>
                <a:tab pos="876300" algn="l"/>
                <a:tab pos="1325563" algn="l"/>
                <a:tab pos="1774825" algn="l"/>
                <a:tab pos="2224088" algn="l"/>
                <a:tab pos="2673350" algn="l"/>
                <a:tab pos="3122613" algn="l"/>
                <a:tab pos="3571875" algn="l"/>
                <a:tab pos="4021138" algn="l"/>
                <a:tab pos="4470400" algn="l"/>
                <a:tab pos="4919663" algn="l"/>
                <a:tab pos="5368925" algn="l"/>
                <a:tab pos="5818188" algn="l"/>
                <a:tab pos="6267450" algn="l"/>
                <a:tab pos="6716713" algn="l"/>
                <a:tab pos="7165975" algn="l"/>
                <a:tab pos="7615238" algn="l"/>
                <a:tab pos="8064500" algn="l"/>
                <a:tab pos="8513763" algn="l"/>
                <a:tab pos="8963025" algn="l"/>
                <a:tab pos="9412288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tabLst>
                <a:tab pos="428625" algn="l"/>
                <a:tab pos="876300" algn="l"/>
                <a:tab pos="1325563" algn="l"/>
                <a:tab pos="1774825" algn="l"/>
                <a:tab pos="2224088" algn="l"/>
                <a:tab pos="2673350" algn="l"/>
                <a:tab pos="3122613" algn="l"/>
                <a:tab pos="3571875" algn="l"/>
                <a:tab pos="4021138" algn="l"/>
                <a:tab pos="4470400" algn="l"/>
                <a:tab pos="4919663" algn="l"/>
                <a:tab pos="5368925" algn="l"/>
                <a:tab pos="5818188" algn="l"/>
                <a:tab pos="6267450" algn="l"/>
                <a:tab pos="6716713" algn="l"/>
                <a:tab pos="7165975" algn="l"/>
                <a:tab pos="7615238" algn="l"/>
                <a:tab pos="8064500" algn="l"/>
                <a:tab pos="8513763" algn="l"/>
                <a:tab pos="8963025" algn="l"/>
                <a:tab pos="9412288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tabLst>
                <a:tab pos="428625" algn="l"/>
                <a:tab pos="876300" algn="l"/>
                <a:tab pos="1325563" algn="l"/>
                <a:tab pos="1774825" algn="l"/>
                <a:tab pos="2224088" algn="l"/>
                <a:tab pos="2673350" algn="l"/>
                <a:tab pos="3122613" algn="l"/>
                <a:tab pos="3571875" algn="l"/>
                <a:tab pos="4021138" algn="l"/>
                <a:tab pos="4470400" algn="l"/>
                <a:tab pos="4919663" algn="l"/>
                <a:tab pos="5368925" algn="l"/>
                <a:tab pos="5818188" algn="l"/>
                <a:tab pos="6267450" algn="l"/>
                <a:tab pos="6716713" algn="l"/>
                <a:tab pos="7165975" algn="l"/>
                <a:tab pos="7615238" algn="l"/>
                <a:tab pos="8064500" algn="l"/>
                <a:tab pos="8513763" algn="l"/>
                <a:tab pos="8963025" algn="l"/>
                <a:tab pos="9412288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tabLst>
                <a:tab pos="428625" algn="l"/>
                <a:tab pos="876300" algn="l"/>
                <a:tab pos="1325563" algn="l"/>
                <a:tab pos="1774825" algn="l"/>
                <a:tab pos="2224088" algn="l"/>
                <a:tab pos="2673350" algn="l"/>
                <a:tab pos="3122613" algn="l"/>
                <a:tab pos="3571875" algn="l"/>
                <a:tab pos="4021138" algn="l"/>
                <a:tab pos="4470400" algn="l"/>
                <a:tab pos="4919663" algn="l"/>
                <a:tab pos="5368925" algn="l"/>
                <a:tab pos="5818188" algn="l"/>
                <a:tab pos="6267450" algn="l"/>
                <a:tab pos="6716713" algn="l"/>
                <a:tab pos="7165975" algn="l"/>
                <a:tab pos="7615238" algn="l"/>
                <a:tab pos="8064500" algn="l"/>
                <a:tab pos="8513763" algn="l"/>
                <a:tab pos="8963025" algn="l"/>
                <a:tab pos="9412288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tabLst>
                <a:tab pos="428625" algn="l"/>
                <a:tab pos="876300" algn="l"/>
                <a:tab pos="1325563" algn="l"/>
                <a:tab pos="1774825" algn="l"/>
                <a:tab pos="2224088" algn="l"/>
                <a:tab pos="2673350" algn="l"/>
                <a:tab pos="3122613" algn="l"/>
                <a:tab pos="3571875" algn="l"/>
                <a:tab pos="4021138" algn="l"/>
                <a:tab pos="4470400" algn="l"/>
                <a:tab pos="4919663" algn="l"/>
                <a:tab pos="5368925" algn="l"/>
                <a:tab pos="5818188" algn="l"/>
                <a:tab pos="6267450" algn="l"/>
                <a:tab pos="6716713" algn="l"/>
                <a:tab pos="7165975" algn="l"/>
                <a:tab pos="7615238" algn="l"/>
                <a:tab pos="8064500" algn="l"/>
                <a:tab pos="8513763" algn="l"/>
                <a:tab pos="8963025" algn="l"/>
                <a:tab pos="9412288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eaLnBrk="1">
              <a:lnSpc>
                <a:spcPct val="101000"/>
              </a:lnSpc>
              <a:buClr>
                <a:srgbClr val="0E594D"/>
              </a:buClr>
            </a:pPr>
            <a:r>
              <a:rPr lang="en-GB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DE DRENAGEM</a:t>
            </a:r>
          </a:p>
          <a:p>
            <a:pPr eaLnBrk="1">
              <a:lnSpc>
                <a:spcPct val="101000"/>
              </a:lnSpc>
              <a:buClr>
                <a:srgbClr val="0E594D"/>
              </a:buClr>
            </a:pPr>
            <a:endParaRPr lang="en-GB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775" indent="0" algn="just" eaLnBrk="1">
              <a:lnSpc>
                <a:spcPct val="101000"/>
              </a:lnSpc>
              <a:buClr>
                <a:srgbClr val="0E594D"/>
              </a:buClr>
            </a:pPr>
            <a:r>
              <a:rPr 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da bacia: fundamental para definir o potencial de geração de escoamento da bacia hidrográfica, uma vez que o seu valor multiplicado pela lâmina da chuva precipitada define o volume de água recebido pela bacia.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775" indent="0" eaLnBrk="1">
              <a:lnSpc>
                <a:spcPct val="101000"/>
              </a:lnSpc>
              <a:buClr>
                <a:srgbClr val="0E594D"/>
              </a:buClr>
            </a:pPr>
            <a:endParaRPr lang="en-GB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775" indent="0" eaLnBrk="1">
              <a:lnSpc>
                <a:spcPct val="101000"/>
              </a:lnSpc>
              <a:buClr>
                <a:srgbClr val="0E594D"/>
              </a:buClr>
            </a:pPr>
            <a:r>
              <a:rPr lang="en-GB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en-GB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 </a:t>
            </a:r>
            <a:r>
              <a:rPr lang="en-GB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medida</a:t>
            </a:r>
            <a:r>
              <a:rPr lang="en-GB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 </a:t>
            </a:r>
            <a:r>
              <a:rPr lang="en-GB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planímetro</a:t>
            </a:r>
            <a:r>
              <a:rPr lang="en-GB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Antigamente</a:t>
            </a:r>
            <a:r>
              <a:rPr lang="en-GB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 por SIG (</a:t>
            </a:r>
            <a:r>
              <a:rPr lang="en-GB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Atualmente</a:t>
            </a:r>
            <a:r>
              <a:rPr lang="en-GB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6FAF9880-AA70-4CE7-8AF3-6B3487EE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06" y="4215959"/>
            <a:ext cx="4271401" cy="239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FF57B-6921-4ED6-8282-382BDEB25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96" y="4363185"/>
            <a:ext cx="2727408" cy="22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370E0D1D-CC08-4B4C-ACD2-BD79A8E4B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8" y="557212"/>
            <a:ext cx="54800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B5F1A96-4D3D-4C64-B672-B198D9D35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38" y="4337050"/>
            <a:ext cx="49403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DDBB87A-1C78-4801-911F-C5E98463C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76" y="4310062"/>
            <a:ext cx="360362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E7C7B-8259-4C3C-B016-272ABFDC0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251" y="1330325"/>
            <a:ext cx="3617912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o delimitar Bacias Hidrográficas no Qgis | by Carlos Eduardo Carvalho |  Medium">
            <a:extLst>
              <a:ext uri="{FF2B5EF4-FFF2-40B4-BE49-F238E27FC236}">
                <a16:creationId xmlns:a16="http://schemas.microsoft.com/office/drawing/2014/main" id="{C1405B79-EC63-4E59-B8C6-00CC243A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1" y="108913"/>
            <a:ext cx="684847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40BE8-AF55-4496-ADC3-A8CDA6EE4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264" y="3326510"/>
            <a:ext cx="6763694" cy="3324689"/>
          </a:xfrm>
          <a:prstGeom prst="rect">
            <a:avLst/>
          </a:prstGeom>
        </p:spPr>
      </p:pic>
      <p:pic>
        <p:nvPicPr>
          <p:cNvPr id="5124" name="Picture 4" descr="Visual Style Guide">
            <a:extLst>
              <a:ext uri="{FF2B5EF4-FFF2-40B4-BE49-F238E27FC236}">
                <a16:creationId xmlns:a16="http://schemas.microsoft.com/office/drawing/2014/main" id="{9B0EC282-AFB7-431F-897A-A93EC677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15" y="3511218"/>
            <a:ext cx="2984877" cy="14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635788B-5218-40D0-A0D9-7493DFD3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80" y="5563407"/>
            <a:ext cx="1218599" cy="12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SPRING">
            <a:extLst>
              <a:ext uri="{FF2B5EF4-FFF2-40B4-BE49-F238E27FC236}">
                <a16:creationId xmlns:a16="http://schemas.microsoft.com/office/drawing/2014/main" id="{0966D487-1427-465D-B184-B15B42DE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982" y="4808076"/>
            <a:ext cx="1306879" cy="12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gvSIG Desktop - Portal gvSIG">
            <a:extLst>
              <a:ext uri="{FF2B5EF4-FFF2-40B4-BE49-F238E27FC236}">
                <a16:creationId xmlns:a16="http://schemas.microsoft.com/office/drawing/2014/main" id="{8D326658-E45E-46F5-9BF9-C728680E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3" y="4727263"/>
            <a:ext cx="1341957" cy="96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26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1248</Words>
  <Application>Microsoft Office PowerPoint</Application>
  <PresentationFormat>Widescreen</PresentationFormat>
  <Paragraphs>232</Paragraphs>
  <Slides>45</Slides>
  <Notes>25</Notes>
  <HiddenSlides>0</HiddenSlides>
  <MMClips>0</MMClips>
  <ScaleCrop>false</ScaleCrop>
  <HeadingPairs>
    <vt:vector size="8" baseType="variant">
      <vt:variant>
        <vt:lpstr>Fontes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45</vt:i4>
      </vt:variant>
    </vt:vector>
  </HeadingPairs>
  <TitlesOfParts>
    <vt:vector size="63" baseType="lpstr">
      <vt:lpstr>Arial</vt:lpstr>
      <vt:lpstr>Bookman Old Style</vt:lpstr>
      <vt:lpstr>Calibri</vt:lpstr>
      <vt:lpstr>Calibri (Corpo)</vt:lpstr>
      <vt:lpstr>Calibri Light</vt:lpstr>
      <vt:lpstr>Cambria Math</vt:lpstr>
      <vt:lpstr>Comic Sans MS</vt:lpstr>
      <vt:lpstr>Garamond</vt:lpstr>
      <vt:lpstr>StarSymbol</vt:lpstr>
      <vt:lpstr>Symbol</vt:lpstr>
      <vt:lpstr>Tahoma;Tahoma</vt:lpstr>
      <vt:lpstr>Times New Roman</vt:lpstr>
      <vt:lpstr>Trebuchet MS</vt:lpstr>
      <vt:lpstr>Verdana</vt:lpstr>
      <vt:lpstr>Wingdings</vt:lpstr>
      <vt:lpstr>Office Theme</vt:lpstr>
      <vt:lpstr>Equação</vt:lpstr>
      <vt:lpstr>Equation</vt:lpstr>
      <vt:lpstr>Apresentação do PowerPoint</vt:lpstr>
      <vt:lpstr>Apresentação do PowerPoint</vt:lpstr>
      <vt:lpstr>Apresentação do PowerPoint</vt:lpstr>
      <vt:lpstr>Exemplo: Diferentes divisores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Tempo de concentração</vt:lpstr>
      <vt:lpstr>Efeito do tempo de concentração</vt:lpstr>
      <vt:lpstr>Forma da bacia hidrográfica</vt:lpstr>
      <vt:lpstr>Apresentação do PowerPoint</vt:lpstr>
      <vt:lpstr>Apresentação do PowerPoint</vt:lpstr>
      <vt:lpstr>Apresentação do PowerPoint</vt:lpstr>
      <vt:lpstr>Efeito da forma da bacia</vt:lpstr>
      <vt:lpstr>Apresentação do PowerPoint</vt:lpstr>
      <vt:lpstr>Apresentação do PowerPoint</vt:lpstr>
      <vt:lpstr>Apresentação do PowerPoint</vt:lpstr>
      <vt:lpstr>Apresentação do PowerPoint</vt:lpstr>
      <vt:lpstr>Ordem do curso d’água principal</vt:lpstr>
      <vt:lpstr>Ordem de Strahler</vt:lpstr>
      <vt:lpstr>Ordem de Strahler</vt:lpstr>
      <vt:lpstr>Densidade de drenagem (Dd)</vt:lpstr>
      <vt:lpstr>Densidade de drenagem (Dd)</vt:lpstr>
      <vt:lpstr>Caracterização ambiental da Bacia</vt:lpstr>
      <vt:lpstr>Apresentação do PowerPoint</vt:lpstr>
      <vt:lpstr>Apresentação do PowerPoint</vt:lpstr>
      <vt:lpstr>Apresentação do PowerPoint</vt:lpstr>
      <vt:lpstr>Uso do solo e vegetação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Manning</dc:creator>
  <cp:lastModifiedBy>Clara Câmara</cp:lastModifiedBy>
  <cp:revision>43</cp:revision>
  <dcterms:created xsi:type="dcterms:W3CDTF">2020-09-14T13:53:28Z</dcterms:created>
  <dcterms:modified xsi:type="dcterms:W3CDTF">2020-09-15T18:18:48Z</dcterms:modified>
</cp:coreProperties>
</file>